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Quicksand"/>
      <p:regular r:id="rId38"/>
      <p:bold r:id="rId39"/>
    </p:embeddedFont>
    <p:embeddedFont>
      <p:font typeface="Quicksand Medium"/>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7F8AB8-9C88-49B5-B30E-7C23EF12C320}">
  <a:tblStyle styleId="{9B7F8AB8-9C88-49B5-B30E-7C23EF12C3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Medium-regular.fntdata"/><Relationship Id="rId20" Type="http://schemas.openxmlformats.org/officeDocument/2006/relationships/slide" Target="slides/slide13.xml"/><Relationship Id="rId41" Type="http://schemas.openxmlformats.org/officeDocument/2006/relationships/font" Target="fonts/QuicksandMedium-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Quicksand-bold.fntdata"/><Relationship Id="rId16" Type="http://schemas.openxmlformats.org/officeDocument/2006/relationships/slide" Target="slides/slide9.xml"/><Relationship Id="rId38" Type="http://schemas.openxmlformats.org/officeDocument/2006/relationships/font" Target="fonts/Quicksan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are trying to develop a smart walking cane for the blind. </a:t>
            </a:r>
            <a:r>
              <a:rPr lang="en"/>
              <a:t>Our product name is Navicane.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b4ae9966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b4ae9966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more advance level we have a cane with a few entertainment and rescue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b4ae9966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b4ae9966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most advanced cane in the market helps with just object detection.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b4ae9966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b4ae9966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 competitors in the market of smart canes are - Saarthi Torchit, SmartCane and Neptune Systems. But they haven’t tapped the market all across the country and are still at very primitive level.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9e12842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09e12842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a rough idea about our product, we started to contact our customers and get their reviews about our product. We contacted several </a:t>
            </a:r>
            <a:r>
              <a:rPr lang="en"/>
              <a:t>institutes</a:t>
            </a:r>
            <a:r>
              <a:rPr lang="en"/>
              <a:t> for the blind and approximately 6-7 individuals too. We have added the ones whom gave the most helpful suggestions which helped us to shape our product better. It really helped and made us understand the difficulties with existing products. Our first customer was Aditya, he is a 2nd year student at IIT Bombay. He suggested that the most essential feature was depth perception in the product which hasn’t been implemented till date.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9e12842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9e12842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second customer was Pallavi mam, she works at the IITB hospital. According to her, GPS Integration was the feature she liked the most and would love to have in a cane so that she could navigate more confidently.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09e1284245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09e1284245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a:t>
            </a:r>
            <a:r>
              <a:rPr lang="en"/>
              <a:t>customer</a:t>
            </a:r>
            <a:r>
              <a:rPr lang="en"/>
              <a:t> was Pranit, a final year CA student. He is really interested in abacus and has won many awards for the same and even has </a:t>
            </a:r>
            <a:r>
              <a:rPr lang="en"/>
              <a:t>world</a:t>
            </a:r>
            <a:r>
              <a:rPr lang="en"/>
              <a:t> records in his name. He suggested to add a roller at the bottom of the stick to look for small potholes and rocks and suggested to extend functionality for connecting to mobiles and smart watches.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9e128424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9e128424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last customer was Rahul Kumar, a 24 year old. He also suggested that if navicane is developed then it will really boost his confidence and help him step outside his home without fear.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b46413be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b46413be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b4ae99664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b4ae99664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talk </a:t>
            </a:r>
            <a:r>
              <a:rPr lang="en"/>
              <a:t>about the strengths not about the weaknesses.</a:t>
            </a:r>
            <a:endParaRPr/>
          </a:p>
          <a:p>
            <a:pPr indent="0" lvl="0" marL="0" rtl="0" algn="l">
              <a:spcBef>
                <a:spcPts val="0"/>
              </a:spcBef>
              <a:spcAft>
                <a:spcPts val="0"/>
              </a:spcAft>
              <a:buNone/>
            </a:pPr>
            <a:r>
              <a:rPr lang="en"/>
              <a:t>Our advantage over our competitors and in what way we beat them.</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b46413be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b46413be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ca6f3340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ca6f3340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Vigna with my teammates Kranthi, Nirgam, Shambhavi and Sudhansh.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9e4f880a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9e4f880a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b4ae99664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b4ae99664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041a5ca7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041a5ca7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b4ae99664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b4ae99664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b4ae99664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b4ae99664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f9e4f880a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f9e4f880a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b4ae99664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2b4ae99664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b5bc55a61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b5bc55a61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2b4ae9966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2b4ae9966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b4ae99664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b4ae99664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041a5ca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041a5ca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72837"/>
                </a:solidFill>
              </a:rPr>
              <a:t>We have witnessed blind individuals navigate freely, </a:t>
            </a:r>
            <a:r>
              <a:rPr i="1" lang="en">
                <a:solidFill>
                  <a:srgbClr val="272837"/>
                </a:solidFill>
              </a:rPr>
              <a:t>without any aid</a:t>
            </a:r>
            <a:r>
              <a:rPr lang="en">
                <a:solidFill>
                  <a:srgbClr val="272837"/>
                </a:solidFill>
              </a:rPr>
              <a:t>, among the crowded streets in Mumbai. It is not an easy feat. Our motivation to work on this idea came when one day Sudhansh saw a blind person trying to cross a road in Hiranandani. He has been standing there for a long time and was quite afraid about it as any of us will be if our eyesight is taken from us.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b5bc55a61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b5bc55a61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b46413be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b46413be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2837"/>
                </a:solidFill>
              </a:rPr>
              <a:t>There are approximately 220 million blind people all across the globe. Of this, Indian subcontinent has the largest blind population, constituting ~54% of the total.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b27ded17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b27ded17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their life a lil easy, there have been 3 major helps - guide dogs, human aid and walking cane.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05e3b1d8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05e3b1d8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Extend the slide with words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05e3b1d8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05e3b1d8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b46413be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b46413be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b4ae9966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b4ae9966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have been a few products in the market. The one which has been leading over the years is a simple foldable white cane.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image" Target="../media/image43.jpg"/><Relationship Id="rId5" Type="http://schemas.openxmlformats.org/officeDocument/2006/relationships/image" Target="../media/image38.jpg"/><Relationship Id="rId6" Type="http://schemas.openxmlformats.org/officeDocument/2006/relationships/image" Target="../media/image34.jpg"/><Relationship Id="rId7"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jpg"/><Relationship Id="rId4" Type="http://schemas.openxmlformats.org/officeDocument/2006/relationships/image" Target="../media/image42.jpg"/><Relationship Id="rId5"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drive.google.com/file/d/1DElTsQmmqnLgThsz2ihwt1jk3Azlpwfu/view" TargetMode="Externa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drive.google.com/file/d/13rQcLnUZZntAqpd3JQuqrvhBeA8oZ7VU/view" TargetMode="Externa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drive.google.com/file/d/1vW6rV9GNASoAkdWDKTAE489gyb-58aZL/view" TargetMode="Externa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drive.google.com/file/d/1SrAsMcmsBczi7sJaKqfuoz71X_9HcO8W/view" TargetMode="Externa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8" name="Shape 98"/>
        <p:cNvGrpSpPr/>
        <p:nvPr/>
      </p:nvGrpSpPr>
      <p:grpSpPr>
        <a:xfrm>
          <a:off x="0" y="0"/>
          <a:ext cx="0" cy="0"/>
          <a:chOff x="0" y="0"/>
          <a:chExt cx="0" cy="0"/>
        </a:xfrm>
      </p:grpSpPr>
      <p:sp>
        <p:nvSpPr>
          <p:cNvPr id="99" name="Google Shape;99;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pic>
        <p:nvPicPr>
          <p:cNvPr id="100" name="Google Shape;100;p25"/>
          <p:cNvPicPr preferRelativeResize="0"/>
          <p:nvPr/>
        </p:nvPicPr>
        <p:blipFill>
          <a:blip r:embed="rId3">
            <a:alphaModFix/>
          </a:blip>
          <a:stretch>
            <a:fillRect/>
          </a:stretch>
        </p:blipFill>
        <p:spPr>
          <a:xfrm>
            <a:off x="847725" y="1052513"/>
            <a:ext cx="7448550" cy="3038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34"/>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13" name="Google Shape;213;p34"/>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16" name="Google Shape;216;p34"/>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Existing Products</a:t>
            </a:r>
            <a:endParaRPr sz="2600">
              <a:solidFill>
                <a:schemeClr val="accent1"/>
              </a:solidFill>
              <a:latin typeface="Quicksand Medium"/>
              <a:ea typeface="Quicksand Medium"/>
              <a:cs typeface="Quicksand Medium"/>
              <a:sym typeface="Quicksand Medium"/>
            </a:endParaRPr>
          </a:p>
        </p:txBody>
      </p:sp>
      <p:sp>
        <p:nvSpPr>
          <p:cNvPr id="217" name="Google Shape;217;p34"/>
          <p:cNvSpPr txBox="1"/>
          <p:nvPr/>
        </p:nvSpPr>
        <p:spPr>
          <a:xfrm>
            <a:off x="5705875" y="1889700"/>
            <a:ext cx="30846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Adjustable height</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Torch</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SoS Alarm</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Radio</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Emergency Red Light</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USB Charging</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	Price: ~4500 INR</a:t>
            </a:r>
            <a:endParaRPr sz="1800">
              <a:solidFill>
                <a:srgbClr val="272837"/>
              </a:solidFill>
              <a:latin typeface="Quicksand Medium"/>
              <a:ea typeface="Quicksand Medium"/>
              <a:cs typeface="Quicksand Medium"/>
              <a:sym typeface="Quicksand Medium"/>
            </a:endParaRPr>
          </a:p>
        </p:txBody>
      </p:sp>
      <p:sp>
        <p:nvSpPr>
          <p:cNvPr id="218" name="Google Shape;218;p34"/>
          <p:cNvSpPr/>
          <p:nvPr/>
        </p:nvSpPr>
        <p:spPr>
          <a:xfrm>
            <a:off x="1607575" y="1037213"/>
            <a:ext cx="3633600" cy="3579600"/>
          </a:xfrm>
          <a:prstGeom prst="rect">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4"/>
          <p:cNvPicPr preferRelativeResize="0"/>
          <p:nvPr/>
        </p:nvPicPr>
        <p:blipFill rotWithShape="1">
          <a:blip r:embed="rId3">
            <a:alphaModFix/>
          </a:blip>
          <a:srcRect b="0" l="35053" r="26894" t="0"/>
          <a:stretch/>
        </p:blipFill>
        <p:spPr>
          <a:xfrm>
            <a:off x="1686175" y="1169487"/>
            <a:ext cx="1261500" cy="3315074"/>
          </a:xfrm>
          <a:prstGeom prst="rect">
            <a:avLst/>
          </a:prstGeom>
          <a:noFill/>
          <a:ln cap="flat" cmpd="sng" w="19050">
            <a:solidFill>
              <a:schemeClr val="dk1"/>
            </a:solidFill>
            <a:prstDash val="solid"/>
            <a:round/>
            <a:headEnd len="sm" w="sm" type="none"/>
            <a:tailEnd len="sm" w="sm" type="none"/>
          </a:ln>
        </p:spPr>
      </p:pic>
      <p:pic>
        <p:nvPicPr>
          <p:cNvPr id="220" name="Google Shape;220;p34"/>
          <p:cNvPicPr preferRelativeResize="0"/>
          <p:nvPr/>
        </p:nvPicPr>
        <p:blipFill>
          <a:blip r:embed="rId4">
            <a:alphaModFix/>
          </a:blip>
          <a:stretch>
            <a:fillRect/>
          </a:stretch>
        </p:blipFill>
        <p:spPr>
          <a:xfrm>
            <a:off x="2617025" y="1889700"/>
            <a:ext cx="2527200" cy="2527200"/>
          </a:xfrm>
          <a:prstGeom prst="rect">
            <a:avLst/>
          </a:prstGeom>
          <a:noFill/>
          <a:ln cap="flat" cmpd="sng" w="9525">
            <a:solidFill>
              <a:schemeClr val="dk1"/>
            </a:solidFill>
            <a:prstDash val="solid"/>
            <a:round/>
            <a:headEnd len="sm" w="sm" type="none"/>
            <a:tailEnd len="sm" w="sm" type="none"/>
          </a:ln>
        </p:spPr>
      </p:pic>
      <p:sp>
        <p:nvSpPr>
          <p:cNvPr id="221" name="Google Shape;221;p34"/>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Existing Products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222" name="Google Shape;222;p34"/>
          <p:cNvSpPr txBox="1"/>
          <p:nvPr/>
        </p:nvSpPr>
        <p:spPr>
          <a:xfrm>
            <a:off x="1924375" y="46540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Dr. Odin Cane</a:t>
            </a:r>
            <a:endParaRPr sz="1800">
              <a:solidFill>
                <a:srgbClr val="272837"/>
              </a:solidFill>
              <a:latin typeface="Quicksand Medium"/>
              <a:ea typeface="Quicksand Medium"/>
              <a:cs typeface="Quicksand Medium"/>
              <a:sym typeface="Quicksa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cxnSp>
        <p:nvCxnSpPr>
          <p:cNvPr id="227" name="Google Shape;227;p35"/>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28" name="Google Shape;228;p35"/>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31" name="Google Shape;231;p35"/>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Existing Products</a:t>
            </a:r>
            <a:endParaRPr sz="2600">
              <a:solidFill>
                <a:schemeClr val="accent1"/>
              </a:solidFill>
              <a:latin typeface="Quicksand Medium"/>
              <a:ea typeface="Quicksand Medium"/>
              <a:cs typeface="Quicksand Medium"/>
              <a:sym typeface="Quicksand Medium"/>
            </a:endParaRPr>
          </a:p>
        </p:txBody>
      </p:sp>
      <p:sp>
        <p:nvSpPr>
          <p:cNvPr id="232" name="Google Shape;232;p35"/>
          <p:cNvSpPr txBox="1"/>
          <p:nvPr/>
        </p:nvSpPr>
        <p:spPr>
          <a:xfrm>
            <a:off x="5723625" y="2028300"/>
            <a:ext cx="3084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Object Detection</a:t>
            </a:r>
            <a:br>
              <a:rPr lang="en" sz="1800">
                <a:solidFill>
                  <a:srgbClr val="272837"/>
                </a:solidFill>
                <a:latin typeface="Quicksand Medium"/>
                <a:ea typeface="Quicksand Medium"/>
                <a:cs typeface="Quicksand Medium"/>
                <a:sym typeface="Quicksand Medium"/>
              </a:rPr>
            </a:br>
            <a:r>
              <a:rPr lang="en" sz="1800">
                <a:solidFill>
                  <a:srgbClr val="272837"/>
                </a:solidFill>
                <a:latin typeface="Quicksand Medium"/>
                <a:ea typeface="Quicksand Medium"/>
                <a:cs typeface="Quicksand Medium"/>
                <a:sym typeface="Quicksand Medium"/>
              </a:rPr>
              <a:t>(Ultrasonic sensors)</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Foldable</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Non-slip</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Lightweight</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	Price: ~6000 INR</a:t>
            </a:r>
            <a:endParaRPr sz="1800">
              <a:solidFill>
                <a:srgbClr val="272837"/>
              </a:solidFill>
              <a:latin typeface="Quicksand Medium"/>
              <a:ea typeface="Quicksand Medium"/>
              <a:cs typeface="Quicksand Medium"/>
              <a:sym typeface="Quicksand Medium"/>
            </a:endParaRPr>
          </a:p>
        </p:txBody>
      </p:sp>
      <p:sp>
        <p:nvSpPr>
          <p:cNvPr id="233" name="Google Shape;233;p35"/>
          <p:cNvSpPr/>
          <p:nvPr/>
        </p:nvSpPr>
        <p:spPr>
          <a:xfrm>
            <a:off x="1607575" y="1074463"/>
            <a:ext cx="3633600" cy="3579600"/>
          </a:xfrm>
          <a:prstGeom prst="rect">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5"/>
          <p:cNvPicPr preferRelativeResize="0"/>
          <p:nvPr/>
        </p:nvPicPr>
        <p:blipFill rotWithShape="1">
          <a:blip r:embed="rId3">
            <a:alphaModFix/>
          </a:blip>
          <a:srcRect b="0" l="36069" r="35687" t="0"/>
          <a:stretch/>
        </p:blipFill>
        <p:spPr>
          <a:xfrm>
            <a:off x="1719300" y="1206800"/>
            <a:ext cx="936200" cy="3314950"/>
          </a:xfrm>
          <a:prstGeom prst="rect">
            <a:avLst/>
          </a:prstGeom>
          <a:noFill/>
          <a:ln cap="flat" cmpd="sng" w="19050">
            <a:solidFill>
              <a:schemeClr val="dk1"/>
            </a:solidFill>
            <a:prstDash val="solid"/>
            <a:round/>
            <a:headEnd len="sm" w="sm" type="none"/>
            <a:tailEnd len="sm" w="sm" type="none"/>
          </a:ln>
        </p:spPr>
      </p:pic>
      <p:pic>
        <p:nvPicPr>
          <p:cNvPr id="235" name="Google Shape;235;p35"/>
          <p:cNvPicPr preferRelativeResize="0"/>
          <p:nvPr/>
        </p:nvPicPr>
        <p:blipFill rotWithShape="1">
          <a:blip r:embed="rId4">
            <a:alphaModFix/>
          </a:blip>
          <a:srcRect b="16050" l="0" r="1787" t="14102"/>
          <a:stretch/>
        </p:blipFill>
        <p:spPr>
          <a:xfrm>
            <a:off x="2540975" y="2707450"/>
            <a:ext cx="2551250" cy="1814300"/>
          </a:xfrm>
          <a:prstGeom prst="rect">
            <a:avLst/>
          </a:prstGeom>
          <a:noFill/>
          <a:ln cap="flat" cmpd="sng" w="19050">
            <a:solidFill>
              <a:schemeClr val="dk1"/>
            </a:solidFill>
            <a:prstDash val="solid"/>
            <a:round/>
            <a:headEnd len="sm" w="sm" type="none"/>
            <a:tailEnd len="sm" w="sm" type="none"/>
          </a:ln>
        </p:spPr>
      </p:pic>
      <p:sp>
        <p:nvSpPr>
          <p:cNvPr id="236" name="Google Shape;236;p35"/>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Existing Products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237" name="Google Shape;237;p35"/>
          <p:cNvSpPr txBox="1"/>
          <p:nvPr/>
        </p:nvSpPr>
        <p:spPr>
          <a:xfrm>
            <a:off x="1924375" y="46540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Saarthi Device</a:t>
            </a:r>
            <a:endParaRPr sz="1800">
              <a:solidFill>
                <a:srgbClr val="272837"/>
              </a:solidFill>
              <a:latin typeface="Quicksand Medium"/>
              <a:ea typeface="Quicksand Medium"/>
              <a:cs typeface="Quicksand Medium"/>
              <a:sym typeface="Quicksa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cxnSp>
        <p:nvCxnSpPr>
          <p:cNvPr id="242" name="Google Shape;242;p36"/>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43" name="Google Shape;243;p36"/>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46" name="Google Shape;246;p36"/>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Existing Products</a:t>
            </a:r>
            <a:endParaRPr sz="2600">
              <a:solidFill>
                <a:schemeClr val="accent1"/>
              </a:solidFill>
              <a:latin typeface="Quicksand Medium"/>
              <a:ea typeface="Quicksand Medium"/>
              <a:cs typeface="Quicksand Medium"/>
              <a:sym typeface="Quicksand Medium"/>
            </a:endParaRPr>
          </a:p>
        </p:txBody>
      </p:sp>
      <p:sp>
        <p:nvSpPr>
          <p:cNvPr id="247" name="Google Shape;247;p36"/>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Existing Products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248" name="Google Shape;248;p36"/>
          <p:cNvSpPr txBox="1"/>
          <p:nvPr/>
        </p:nvSpPr>
        <p:spPr>
          <a:xfrm>
            <a:off x="1607575" y="1843000"/>
            <a:ext cx="6483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Our major competitors are -</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FF0000"/>
                </a:solidFill>
                <a:latin typeface="Quicksand Medium"/>
                <a:ea typeface="Quicksand Medium"/>
                <a:cs typeface="Quicksand Medium"/>
                <a:sym typeface="Quicksand Medium"/>
              </a:rPr>
              <a:t>Saarthi Torchit </a:t>
            </a:r>
            <a:r>
              <a:rPr lang="en" sz="1800">
                <a:solidFill>
                  <a:schemeClr val="lt1"/>
                </a:solidFill>
                <a:latin typeface="Quicksand Medium"/>
                <a:ea typeface="Quicksand Medium"/>
                <a:cs typeface="Quicksand Medium"/>
                <a:sym typeface="Quicksand Medium"/>
              </a:rPr>
              <a:t>from Gujarat made a portable device</a:t>
            </a:r>
            <a:endParaRPr sz="1800">
              <a:solidFill>
                <a:srgbClr val="FF0000"/>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FF0000"/>
                </a:solidFill>
                <a:latin typeface="Quicksand Medium"/>
                <a:ea typeface="Quicksand Medium"/>
                <a:cs typeface="Quicksand Medium"/>
                <a:sym typeface="Quicksand Medium"/>
              </a:rPr>
              <a:t>SmartCane</a:t>
            </a:r>
            <a:r>
              <a:rPr lang="en" sz="1800">
                <a:solidFill>
                  <a:schemeClr val="lt1"/>
                </a:solidFill>
                <a:latin typeface="Quicksand Medium"/>
                <a:ea typeface="Quicksand Medium"/>
                <a:cs typeface="Quicksand Medium"/>
                <a:sym typeface="Quicksand Medium"/>
              </a:rPr>
              <a:t> from IIT Delhi</a:t>
            </a:r>
            <a:endParaRPr sz="1800">
              <a:solidFill>
                <a:srgbClr val="FF0000"/>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FF0000"/>
                </a:solidFill>
                <a:latin typeface="Quicksand Medium"/>
                <a:ea typeface="Quicksand Medium"/>
                <a:cs typeface="Quicksand Medium"/>
                <a:sym typeface="Quicksand Medium"/>
              </a:rPr>
              <a:t>Neptune Systems</a:t>
            </a:r>
            <a:r>
              <a:rPr lang="en" sz="1800">
                <a:solidFill>
                  <a:schemeClr val="lt1"/>
                </a:solidFill>
                <a:latin typeface="Quicksand Medium"/>
                <a:ea typeface="Quicksand Medium"/>
                <a:cs typeface="Quicksand Medium"/>
                <a:sym typeface="Quicksand Medium"/>
              </a:rPr>
              <a:t> from Pune</a:t>
            </a:r>
            <a:endParaRPr sz="1800">
              <a:solidFill>
                <a:schemeClr val="lt1"/>
              </a:solidFill>
              <a:latin typeface="Quicksand Medium"/>
              <a:ea typeface="Quicksand Medium"/>
              <a:cs typeface="Quicksand Medium"/>
              <a:sym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cxnSp>
        <p:nvCxnSpPr>
          <p:cNvPr id="253" name="Google Shape;253;p37"/>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54" name="Google Shape;254;p37"/>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pic>
        <p:nvPicPr>
          <p:cNvPr id="257" name="Google Shape;257;p37"/>
          <p:cNvPicPr preferRelativeResize="0"/>
          <p:nvPr/>
        </p:nvPicPr>
        <p:blipFill>
          <a:blip r:embed="rId3">
            <a:alphaModFix/>
          </a:blip>
          <a:stretch>
            <a:fillRect/>
          </a:stretch>
        </p:blipFill>
        <p:spPr>
          <a:xfrm>
            <a:off x="1695350" y="1227425"/>
            <a:ext cx="2736175" cy="3642649"/>
          </a:xfrm>
          <a:prstGeom prst="rect">
            <a:avLst/>
          </a:prstGeom>
          <a:noFill/>
          <a:ln>
            <a:noFill/>
          </a:ln>
        </p:spPr>
      </p:pic>
      <p:sp>
        <p:nvSpPr>
          <p:cNvPr id="258" name="Google Shape;258;p37"/>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Customer Discovery</a:t>
            </a:r>
            <a:endParaRPr sz="2600">
              <a:solidFill>
                <a:schemeClr val="accent1"/>
              </a:solidFill>
              <a:latin typeface="Quicksand Medium"/>
              <a:ea typeface="Quicksand Medium"/>
              <a:cs typeface="Quicksand Medium"/>
              <a:sym typeface="Quicksand Medium"/>
            </a:endParaRPr>
          </a:p>
        </p:txBody>
      </p:sp>
      <p:sp>
        <p:nvSpPr>
          <p:cNvPr id="259" name="Google Shape;259;p37"/>
          <p:cNvSpPr txBox="1"/>
          <p:nvPr/>
        </p:nvSpPr>
        <p:spPr>
          <a:xfrm>
            <a:off x="4849775" y="1325025"/>
            <a:ext cx="40983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72837"/>
                </a:solidFill>
                <a:latin typeface="Quicksand Medium"/>
                <a:ea typeface="Quicksand Medium"/>
                <a:cs typeface="Quicksand Medium"/>
                <a:sym typeface="Quicksand Medium"/>
              </a:rPr>
              <a:t>“</a:t>
            </a:r>
            <a:r>
              <a:rPr i="1" lang="en" sz="2200">
                <a:solidFill>
                  <a:srgbClr val="272837"/>
                </a:solidFill>
                <a:latin typeface="Quicksand Medium"/>
                <a:ea typeface="Quicksand Medium"/>
                <a:cs typeface="Quicksand Medium"/>
                <a:sym typeface="Quicksand Medium"/>
              </a:rPr>
              <a:t>Hey, I am Aditya and I am a Sophomore at IIT Bombay.”</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22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Depth Perception is a great way to tackle my fear of stairs and slopes.</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The stick would also help me balancing and placing my steps.</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Face recognition would be a great way to know my friends.</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b="1" sz="2200">
              <a:solidFill>
                <a:srgbClr val="272837"/>
              </a:solidFill>
              <a:latin typeface="Quicksand"/>
              <a:ea typeface="Quicksand"/>
              <a:cs typeface="Quicksand"/>
              <a:sym typeface="Quicksand"/>
            </a:endParaRPr>
          </a:p>
        </p:txBody>
      </p:sp>
      <p:sp>
        <p:nvSpPr>
          <p:cNvPr id="260" name="Google Shape;260;p37"/>
          <p:cNvSpPr txBox="1"/>
          <p:nvPr/>
        </p:nvSpPr>
        <p:spPr>
          <a:xfrm>
            <a:off x="0" y="1066200"/>
            <a:ext cx="1371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Customer Discovery</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cxnSp>
        <p:nvCxnSpPr>
          <p:cNvPr id="265" name="Google Shape;265;p38"/>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66" name="Google Shape;266;p38"/>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69" name="Google Shape;269;p38"/>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Customer </a:t>
            </a:r>
            <a:r>
              <a:rPr lang="en" sz="2600">
                <a:solidFill>
                  <a:schemeClr val="accent1"/>
                </a:solidFill>
                <a:latin typeface="Quicksand Medium"/>
                <a:ea typeface="Quicksand Medium"/>
                <a:cs typeface="Quicksand Medium"/>
                <a:sym typeface="Quicksand Medium"/>
              </a:rPr>
              <a:t>Discovery</a:t>
            </a:r>
            <a:endParaRPr sz="2600">
              <a:solidFill>
                <a:schemeClr val="accent1"/>
              </a:solidFill>
              <a:latin typeface="Quicksand Medium"/>
              <a:ea typeface="Quicksand Medium"/>
              <a:cs typeface="Quicksand Medium"/>
              <a:sym typeface="Quicksand Medium"/>
            </a:endParaRPr>
          </a:p>
        </p:txBody>
      </p:sp>
      <p:pic>
        <p:nvPicPr>
          <p:cNvPr id="270" name="Google Shape;270;p38"/>
          <p:cNvPicPr preferRelativeResize="0"/>
          <p:nvPr/>
        </p:nvPicPr>
        <p:blipFill rotWithShape="1">
          <a:blip r:embed="rId3">
            <a:alphaModFix/>
          </a:blip>
          <a:srcRect b="0" l="1845" r="0" t="0"/>
          <a:stretch/>
        </p:blipFill>
        <p:spPr>
          <a:xfrm>
            <a:off x="1789338" y="1227425"/>
            <a:ext cx="2711862" cy="3683952"/>
          </a:xfrm>
          <a:prstGeom prst="rect">
            <a:avLst/>
          </a:prstGeom>
          <a:noFill/>
          <a:ln>
            <a:noFill/>
          </a:ln>
        </p:spPr>
      </p:pic>
      <p:sp>
        <p:nvSpPr>
          <p:cNvPr id="271" name="Google Shape;271;p38"/>
          <p:cNvSpPr txBox="1"/>
          <p:nvPr/>
        </p:nvSpPr>
        <p:spPr>
          <a:xfrm>
            <a:off x="4849775" y="1325025"/>
            <a:ext cx="40983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72837"/>
                </a:solidFill>
                <a:latin typeface="Quicksand Medium"/>
                <a:ea typeface="Quicksand Medium"/>
                <a:cs typeface="Quicksand Medium"/>
                <a:sym typeface="Quicksand Medium"/>
              </a:rPr>
              <a:t>“</a:t>
            </a:r>
            <a:r>
              <a:rPr i="1" lang="en" sz="2200">
                <a:solidFill>
                  <a:srgbClr val="272837"/>
                </a:solidFill>
                <a:latin typeface="Quicksand Medium"/>
                <a:ea typeface="Quicksand Medium"/>
                <a:cs typeface="Quicksand Medium"/>
                <a:sym typeface="Quicksand Medium"/>
              </a:rPr>
              <a:t>I am Pallavi and I work at the IITB Hospital</a:t>
            </a:r>
            <a:r>
              <a:rPr i="1" lang="en" sz="2200">
                <a:solidFill>
                  <a:srgbClr val="272837"/>
                </a:solidFill>
                <a:latin typeface="Quicksand Medium"/>
                <a:ea typeface="Quicksand Medium"/>
                <a:cs typeface="Quicksand Medium"/>
                <a:sym typeface="Quicksand Medium"/>
              </a:rPr>
              <a:t>”</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22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GPS Integration will really help me to get to the hospital daily.</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Different vibrations/beeps to identify the kind of obstacle.</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Wide angle for the sensors to cover a larger area.</a:t>
            </a:r>
            <a:endParaRPr sz="16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b="1" sz="2200">
              <a:solidFill>
                <a:srgbClr val="272837"/>
              </a:solidFill>
              <a:latin typeface="Quicksand"/>
              <a:ea typeface="Quicksand"/>
              <a:cs typeface="Quicksand"/>
              <a:sym typeface="Quicksand"/>
            </a:endParaRPr>
          </a:p>
        </p:txBody>
      </p:sp>
      <p:sp>
        <p:nvSpPr>
          <p:cNvPr id="272" name="Google Shape;272;p38"/>
          <p:cNvSpPr txBox="1"/>
          <p:nvPr/>
        </p:nvSpPr>
        <p:spPr>
          <a:xfrm>
            <a:off x="0" y="1066200"/>
            <a:ext cx="1371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Customer Discovery</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39"/>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78" name="Google Shape;278;p39"/>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81" name="Google Shape;281;p39"/>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Customer </a:t>
            </a:r>
            <a:r>
              <a:rPr lang="en" sz="2600">
                <a:solidFill>
                  <a:schemeClr val="accent1"/>
                </a:solidFill>
                <a:latin typeface="Quicksand Medium"/>
                <a:ea typeface="Quicksand Medium"/>
                <a:cs typeface="Quicksand Medium"/>
                <a:sym typeface="Quicksand Medium"/>
              </a:rPr>
              <a:t>Discovery</a:t>
            </a:r>
            <a:endParaRPr sz="2600">
              <a:solidFill>
                <a:schemeClr val="accent1"/>
              </a:solidFill>
              <a:latin typeface="Quicksand Medium"/>
              <a:ea typeface="Quicksand Medium"/>
              <a:cs typeface="Quicksand Medium"/>
              <a:sym typeface="Quicksand Medium"/>
            </a:endParaRPr>
          </a:p>
        </p:txBody>
      </p:sp>
      <p:pic>
        <p:nvPicPr>
          <p:cNvPr id="282" name="Google Shape;282;p39"/>
          <p:cNvPicPr preferRelativeResize="0"/>
          <p:nvPr/>
        </p:nvPicPr>
        <p:blipFill rotWithShape="1">
          <a:blip r:embed="rId3">
            <a:alphaModFix/>
          </a:blip>
          <a:srcRect b="0" l="20766" r="32797" t="2685"/>
          <a:stretch/>
        </p:blipFill>
        <p:spPr>
          <a:xfrm>
            <a:off x="1781000" y="1325025"/>
            <a:ext cx="2702525" cy="3539875"/>
          </a:xfrm>
          <a:prstGeom prst="rect">
            <a:avLst/>
          </a:prstGeom>
          <a:noFill/>
          <a:ln cap="flat" cmpd="sng" w="19050">
            <a:solidFill>
              <a:schemeClr val="dk2"/>
            </a:solidFill>
            <a:prstDash val="solid"/>
            <a:round/>
            <a:headEnd len="sm" w="sm" type="none"/>
            <a:tailEnd len="sm" w="sm" type="none"/>
          </a:ln>
        </p:spPr>
      </p:pic>
      <p:sp>
        <p:nvSpPr>
          <p:cNvPr id="283" name="Google Shape;283;p39"/>
          <p:cNvSpPr txBox="1"/>
          <p:nvPr/>
        </p:nvSpPr>
        <p:spPr>
          <a:xfrm>
            <a:off x="4849775" y="1325025"/>
            <a:ext cx="4098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72837"/>
                </a:solidFill>
                <a:latin typeface="Quicksand Medium"/>
                <a:ea typeface="Quicksand Medium"/>
                <a:cs typeface="Quicksand Medium"/>
                <a:sym typeface="Quicksand Medium"/>
              </a:rPr>
              <a:t>“</a:t>
            </a:r>
            <a:r>
              <a:rPr i="1" lang="en" sz="2200">
                <a:solidFill>
                  <a:srgbClr val="272837"/>
                </a:solidFill>
                <a:latin typeface="Quicksand Medium"/>
                <a:ea typeface="Quicksand Medium"/>
                <a:cs typeface="Quicksand Medium"/>
                <a:sym typeface="Quicksand Medium"/>
              </a:rPr>
              <a:t>I am Pranit and I am a final year CA student”</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22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Roller on bottom of the stick will help me to look for smaller potholes, rocks, etc.</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Try to make the cane wear resistant and waterproof.</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Connectivity to mobile/smart watch.</a:t>
            </a:r>
            <a:endParaRPr sz="16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i="1" sz="22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b="1" sz="2200">
              <a:solidFill>
                <a:srgbClr val="272837"/>
              </a:solidFill>
              <a:latin typeface="Quicksand"/>
              <a:ea typeface="Quicksand"/>
              <a:cs typeface="Quicksand"/>
              <a:sym typeface="Quicksand"/>
            </a:endParaRPr>
          </a:p>
        </p:txBody>
      </p:sp>
      <p:sp>
        <p:nvSpPr>
          <p:cNvPr id="284" name="Google Shape;284;p39"/>
          <p:cNvSpPr txBox="1"/>
          <p:nvPr/>
        </p:nvSpPr>
        <p:spPr>
          <a:xfrm>
            <a:off x="0" y="1066200"/>
            <a:ext cx="1371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Customer Discovery</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cxnSp>
        <p:nvCxnSpPr>
          <p:cNvPr id="289" name="Google Shape;289;p40"/>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90" name="Google Shape;290;p40"/>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93" name="Google Shape;293;p40"/>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Customer </a:t>
            </a:r>
            <a:r>
              <a:rPr lang="en" sz="2600">
                <a:solidFill>
                  <a:schemeClr val="accent1"/>
                </a:solidFill>
                <a:latin typeface="Quicksand Medium"/>
                <a:ea typeface="Quicksand Medium"/>
                <a:cs typeface="Quicksand Medium"/>
                <a:sym typeface="Quicksand Medium"/>
              </a:rPr>
              <a:t>Discovery</a:t>
            </a:r>
            <a:endParaRPr sz="2600">
              <a:solidFill>
                <a:schemeClr val="accent1"/>
              </a:solidFill>
              <a:latin typeface="Quicksand Medium"/>
              <a:ea typeface="Quicksand Medium"/>
              <a:cs typeface="Quicksand Medium"/>
              <a:sym typeface="Quicksand Medium"/>
            </a:endParaRPr>
          </a:p>
        </p:txBody>
      </p:sp>
      <p:pic>
        <p:nvPicPr>
          <p:cNvPr id="294" name="Google Shape;294;p40"/>
          <p:cNvPicPr preferRelativeResize="0"/>
          <p:nvPr/>
        </p:nvPicPr>
        <p:blipFill>
          <a:blip r:embed="rId3">
            <a:alphaModFix/>
          </a:blip>
          <a:stretch>
            <a:fillRect/>
          </a:stretch>
        </p:blipFill>
        <p:spPr>
          <a:xfrm>
            <a:off x="1781000" y="1227425"/>
            <a:ext cx="2728101" cy="3637476"/>
          </a:xfrm>
          <a:prstGeom prst="rect">
            <a:avLst/>
          </a:prstGeom>
          <a:noFill/>
          <a:ln>
            <a:noFill/>
          </a:ln>
        </p:spPr>
      </p:pic>
      <p:sp>
        <p:nvSpPr>
          <p:cNvPr id="295" name="Google Shape;295;p40"/>
          <p:cNvSpPr txBox="1"/>
          <p:nvPr/>
        </p:nvSpPr>
        <p:spPr>
          <a:xfrm>
            <a:off x="0" y="1066200"/>
            <a:ext cx="1371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Customer Discovery</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296" name="Google Shape;296;p40"/>
          <p:cNvSpPr txBox="1"/>
          <p:nvPr/>
        </p:nvSpPr>
        <p:spPr>
          <a:xfrm>
            <a:off x="4849775" y="1325025"/>
            <a:ext cx="40983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a:t>
            </a:r>
            <a:r>
              <a:rPr i="1" lang="en" sz="1800">
                <a:solidFill>
                  <a:srgbClr val="272837"/>
                </a:solidFill>
                <a:latin typeface="Quicksand Medium"/>
                <a:ea typeface="Quicksand Medium"/>
                <a:cs typeface="Quicksand Medium"/>
                <a:sym typeface="Quicksand Medium"/>
              </a:rPr>
              <a:t>I am Rahul Kumar, 24 from Bathinda. I have stopped my education due to a paralysis attack in eighth grade. I do not go out much and definitely not alone.”</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Obstacle detection will help me overcome my fear of tripping and falling over.</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Overall features may allow me to step out of the house alone.</a:t>
            </a:r>
            <a:endParaRPr sz="1600">
              <a:solidFill>
                <a:srgbClr val="272837"/>
              </a:solidFill>
              <a:latin typeface="Quicksand Medium"/>
              <a:ea typeface="Quicksand Medium"/>
              <a:cs typeface="Quicksand Medium"/>
              <a:sym typeface="Quicksand Medium"/>
            </a:endParaRPr>
          </a:p>
          <a:p>
            <a:pPr indent="-330200" lvl="0" marL="457200" rtl="0" algn="l">
              <a:spcBef>
                <a:spcPts val="0"/>
              </a:spcBef>
              <a:spcAft>
                <a:spcPts val="0"/>
              </a:spcAft>
              <a:buClr>
                <a:srgbClr val="272837"/>
              </a:buClr>
              <a:buSzPts val="1600"/>
              <a:buFont typeface="Quicksand Medium"/>
              <a:buChar char="●"/>
            </a:pPr>
            <a:r>
              <a:rPr lang="en" sz="1600">
                <a:solidFill>
                  <a:srgbClr val="272837"/>
                </a:solidFill>
                <a:latin typeface="Quicksand Medium"/>
                <a:ea typeface="Quicksand Medium"/>
                <a:cs typeface="Quicksand Medium"/>
                <a:sym typeface="Quicksand Medium"/>
              </a:rPr>
              <a:t>Time feature would be very helpful.</a:t>
            </a:r>
            <a:endParaRPr sz="16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b="1" sz="2200">
              <a:solidFill>
                <a:srgbClr val="272837"/>
              </a:solidFill>
              <a:latin typeface="Quicksand"/>
              <a:ea typeface="Quicksand"/>
              <a:cs typeface="Quicksand"/>
              <a:sym typeface="Quicksa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cxnSp>
        <p:nvCxnSpPr>
          <p:cNvPr id="301" name="Google Shape;301;p41"/>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02" name="Google Shape;302;p41"/>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05" name="Google Shape;305;p41"/>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Our USP</a:t>
            </a:r>
            <a:endParaRPr sz="2600">
              <a:solidFill>
                <a:schemeClr val="accent1"/>
              </a:solidFill>
              <a:latin typeface="Quicksand Medium"/>
              <a:ea typeface="Quicksand Medium"/>
              <a:cs typeface="Quicksand Medium"/>
              <a:sym typeface="Quicksand Medium"/>
            </a:endParaRPr>
          </a:p>
        </p:txBody>
      </p:sp>
      <p:sp>
        <p:nvSpPr>
          <p:cNvPr id="306" name="Google Shape;306;p41"/>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Our USP</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307" name="Google Shape;307;p41"/>
          <p:cNvSpPr txBox="1"/>
          <p:nvPr/>
        </p:nvSpPr>
        <p:spPr>
          <a:xfrm>
            <a:off x="1625451" y="1066200"/>
            <a:ext cx="5593500" cy="378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272837"/>
                </a:solidFill>
                <a:latin typeface="Quicksand Medium"/>
                <a:ea typeface="Quicksand Medium"/>
                <a:cs typeface="Quicksand Medium"/>
                <a:sym typeface="Quicksand Medium"/>
              </a:rPr>
              <a:t>Based on the feedback from the customers, we went ahead and finalized the following features -</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GPS Integration</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Camera &amp; ultrasonic sensor for obstacle &amp; depth perception</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Different beeps/vibrations for different objects.</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Roller at the base</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Time feature</a:t>
            </a:r>
            <a:endParaRPr sz="1800">
              <a:solidFill>
                <a:srgbClr val="272837"/>
              </a:solidFill>
              <a:latin typeface="Quicksand Medium"/>
              <a:ea typeface="Quicksand Medium"/>
              <a:cs typeface="Quicksand Medium"/>
              <a:sym typeface="Quicksand Medium"/>
            </a:endParaRPr>
          </a:p>
        </p:txBody>
      </p:sp>
      <p:pic>
        <p:nvPicPr>
          <p:cNvPr id="308" name="Google Shape;308;p41"/>
          <p:cNvPicPr preferRelativeResize="0"/>
          <p:nvPr/>
        </p:nvPicPr>
        <p:blipFill rotWithShape="1">
          <a:blip r:embed="rId3">
            <a:alphaModFix/>
          </a:blip>
          <a:srcRect b="6463" l="0" r="0" t="0"/>
          <a:stretch/>
        </p:blipFill>
        <p:spPr>
          <a:xfrm>
            <a:off x="7363780" y="1227413"/>
            <a:ext cx="1482100" cy="917625"/>
          </a:xfrm>
          <a:prstGeom prst="rect">
            <a:avLst/>
          </a:prstGeom>
          <a:noFill/>
          <a:ln cap="flat" cmpd="sng" w="19050">
            <a:solidFill>
              <a:schemeClr val="dk2"/>
            </a:solidFill>
            <a:prstDash val="solid"/>
            <a:round/>
            <a:headEnd len="sm" w="sm" type="none"/>
            <a:tailEnd len="sm" w="sm" type="none"/>
          </a:ln>
        </p:spPr>
      </p:pic>
      <p:pic>
        <p:nvPicPr>
          <p:cNvPr id="309" name="Google Shape;309;p41"/>
          <p:cNvPicPr preferRelativeResize="0"/>
          <p:nvPr/>
        </p:nvPicPr>
        <p:blipFill rotWithShape="1">
          <a:blip r:embed="rId4">
            <a:alphaModFix/>
          </a:blip>
          <a:srcRect b="12510" l="2296" r="0" t="0"/>
          <a:stretch/>
        </p:blipFill>
        <p:spPr>
          <a:xfrm>
            <a:off x="7334952" y="2478075"/>
            <a:ext cx="1539738" cy="917626"/>
          </a:xfrm>
          <a:prstGeom prst="rect">
            <a:avLst/>
          </a:prstGeom>
          <a:noFill/>
          <a:ln cap="flat" cmpd="sng" w="19050">
            <a:solidFill>
              <a:schemeClr val="dk2"/>
            </a:solidFill>
            <a:prstDash val="solid"/>
            <a:round/>
            <a:headEnd len="sm" w="sm" type="none"/>
            <a:tailEnd len="sm" w="sm" type="none"/>
          </a:ln>
        </p:spPr>
      </p:pic>
      <p:pic>
        <p:nvPicPr>
          <p:cNvPr id="310" name="Google Shape;310;p41"/>
          <p:cNvPicPr preferRelativeResize="0"/>
          <p:nvPr/>
        </p:nvPicPr>
        <p:blipFill>
          <a:blip r:embed="rId5">
            <a:alphaModFix/>
          </a:blip>
          <a:stretch>
            <a:fillRect/>
          </a:stretch>
        </p:blipFill>
        <p:spPr>
          <a:xfrm>
            <a:off x="7419173" y="3728750"/>
            <a:ext cx="1371300" cy="92337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cxnSp>
        <p:nvCxnSpPr>
          <p:cNvPr id="315" name="Google Shape;315;p42"/>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16" name="Google Shape;316;p42"/>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2"/>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19" name="Google Shape;319;p42"/>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Our USP</a:t>
            </a:r>
            <a:endParaRPr sz="2600">
              <a:solidFill>
                <a:schemeClr val="accent1"/>
              </a:solidFill>
              <a:latin typeface="Quicksand Medium"/>
              <a:ea typeface="Quicksand Medium"/>
              <a:cs typeface="Quicksand Medium"/>
              <a:sym typeface="Quicksand Medium"/>
            </a:endParaRPr>
          </a:p>
        </p:txBody>
      </p:sp>
      <p:sp>
        <p:nvSpPr>
          <p:cNvPr id="320" name="Google Shape;320;p42"/>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Our USP</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pic>
        <p:nvPicPr>
          <p:cNvPr id="321" name="Google Shape;321;p42"/>
          <p:cNvPicPr preferRelativeResize="0"/>
          <p:nvPr/>
        </p:nvPicPr>
        <p:blipFill>
          <a:blip r:embed="rId3">
            <a:alphaModFix/>
          </a:blip>
          <a:stretch>
            <a:fillRect/>
          </a:stretch>
        </p:blipFill>
        <p:spPr>
          <a:xfrm>
            <a:off x="1820925" y="975100"/>
            <a:ext cx="6398701" cy="4104150"/>
          </a:xfrm>
          <a:prstGeom prst="rect">
            <a:avLst/>
          </a:prstGeom>
          <a:noFill/>
          <a:ln>
            <a:noFill/>
          </a:ln>
        </p:spPr>
      </p:pic>
      <p:pic>
        <p:nvPicPr>
          <p:cNvPr id="322" name="Google Shape;322;p42"/>
          <p:cNvPicPr preferRelativeResize="0"/>
          <p:nvPr/>
        </p:nvPicPr>
        <p:blipFill rotWithShape="1">
          <a:blip r:embed="rId4">
            <a:alphaModFix/>
          </a:blip>
          <a:srcRect b="0" l="0" r="11371" t="0"/>
          <a:stretch/>
        </p:blipFill>
        <p:spPr>
          <a:xfrm>
            <a:off x="3255225" y="4676790"/>
            <a:ext cx="141600" cy="2236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cxnSp>
        <p:nvCxnSpPr>
          <p:cNvPr id="327" name="Google Shape;327;p43"/>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28" name="Google Shape;328;p43"/>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31" name="Google Shape;331;p43"/>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Sketches</a:t>
            </a:r>
            <a:endParaRPr sz="2600">
              <a:solidFill>
                <a:schemeClr val="accent1"/>
              </a:solidFill>
              <a:latin typeface="Quicksand Medium"/>
              <a:ea typeface="Quicksand Medium"/>
              <a:cs typeface="Quicksand Medium"/>
              <a:sym typeface="Quicksand Medium"/>
            </a:endParaRPr>
          </a:p>
        </p:txBody>
      </p:sp>
      <p:sp>
        <p:nvSpPr>
          <p:cNvPr id="332" name="Google Shape;332;p43"/>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Sketches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pic>
        <p:nvPicPr>
          <p:cNvPr id="333" name="Google Shape;333;p43"/>
          <p:cNvPicPr preferRelativeResize="0"/>
          <p:nvPr/>
        </p:nvPicPr>
        <p:blipFill rotWithShape="1">
          <a:blip r:embed="rId3">
            <a:alphaModFix/>
          </a:blip>
          <a:srcRect b="0" l="0" r="32736" t="0"/>
          <a:stretch/>
        </p:blipFill>
        <p:spPr>
          <a:xfrm>
            <a:off x="1579050" y="1127500"/>
            <a:ext cx="3148652" cy="2299374"/>
          </a:xfrm>
          <a:prstGeom prst="rect">
            <a:avLst/>
          </a:prstGeom>
          <a:noFill/>
          <a:ln cap="flat" cmpd="sng" w="19050">
            <a:solidFill>
              <a:schemeClr val="dk2"/>
            </a:solidFill>
            <a:prstDash val="solid"/>
            <a:round/>
            <a:headEnd len="sm" w="sm" type="none"/>
            <a:tailEnd len="sm" w="sm" type="none"/>
          </a:ln>
        </p:spPr>
      </p:pic>
      <p:pic>
        <p:nvPicPr>
          <p:cNvPr id="334" name="Google Shape;334;p43"/>
          <p:cNvPicPr preferRelativeResize="0"/>
          <p:nvPr/>
        </p:nvPicPr>
        <p:blipFill rotWithShape="1">
          <a:blip r:embed="rId4">
            <a:alphaModFix/>
          </a:blip>
          <a:srcRect b="8986" l="39884" r="19726" t="41801"/>
          <a:stretch/>
        </p:blipFill>
        <p:spPr>
          <a:xfrm>
            <a:off x="1705151" y="3341325"/>
            <a:ext cx="2017172" cy="1619174"/>
          </a:xfrm>
          <a:prstGeom prst="rect">
            <a:avLst/>
          </a:prstGeom>
          <a:noFill/>
          <a:ln cap="flat" cmpd="sng" w="19050">
            <a:solidFill>
              <a:schemeClr val="dk2"/>
            </a:solidFill>
            <a:prstDash val="solid"/>
            <a:round/>
            <a:headEnd len="sm" w="sm" type="none"/>
            <a:tailEnd len="sm" w="sm" type="none"/>
          </a:ln>
        </p:spPr>
      </p:pic>
      <p:pic>
        <p:nvPicPr>
          <p:cNvPr id="335" name="Google Shape;335;p43"/>
          <p:cNvPicPr preferRelativeResize="0"/>
          <p:nvPr/>
        </p:nvPicPr>
        <p:blipFill>
          <a:blip r:embed="rId5">
            <a:alphaModFix/>
          </a:blip>
          <a:stretch>
            <a:fillRect/>
          </a:stretch>
        </p:blipFill>
        <p:spPr>
          <a:xfrm>
            <a:off x="3888250" y="2459675"/>
            <a:ext cx="1371301" cy="2500833"/>
          </a:xfrm>
          <a:prstGeom prst="rect">
            <a:avLst/>
          </a:prstGeom>
          <a:noFill/>
          <a:ln cap="flat" cmpd="sng" w="19050">
            <a:solidFill>
              <a:schemeClr val="dk2"/>
            </a:solidFill>
            <a:prstDash val="solid"/>
            <a:round/>
            <a:headEnd len="sm" w="sm" type="none"/>
            <a:tailEnd len="sm" w="sm" type="none"/>
          </a:ln>
        </p:spPr>
      </p:pic>
      <p:pic>
        <p:nvPicPr>
          <p:cNvPr id="336" name="Google Shape;336;p43"/>
          <p:cNvPicPr preferRelativeResize="0"/>
          <p:nvPr/>
        </p:nvPicPr>
        <p:blipFill rotWithShape="1">
          <a:blip r:embed="rId6">
            <a:alphaModFix/>
          </a:blip>
          <a:srcRect b="3848" l="0" r="0" t="3848"/>
          <a:stretch/>
        </p:blipFill>
        <p:spPr>
          <a:xfrm>
            <a:off x="4935450" y="1066201"/>
            <a:ext cx="3148652" cy="1751123"/>
          </a:xfrm>
          <a:prstGeom prst="rect">
            <a:avLst/>
          </a:prstGeom>
          <a:noFill/>
          <a:ln cap="flat" cmpd="sng" w="19050">
            <a:solidFill>
              <a:schemeClr val="dk2"/>
            </a:solidFill>
            <a:prstDash val="solid"/>
            <a:round/>
            <a:headEnd len="sm" w="sm" type="none"/>
            <a:tailEnd len="sm" w="sm" type="none"/>
          </a:ln>
        </p:spPr>
      </p:pic>
      <p:pic>
        <p:nvPicPr>
          <p:cNvPr id="337" name="Google Shape;337;p43"/>
          <p:cNvPicPr preferRelativeResize="0"/>
          <p:nvPr/>
        </p:nvPicPr>
        <p:blipFill rotWithShape="1">
          <a:blip r:embed="rId7">
            <a:alphaModFix/>
          </a:blip>
          <a:srcRect b="20928" l="0" r="0" t="1702"/>
          <a:stretch/>
        </p:blipFill>
        <p:spPr>
          <a:xfrm>
            <a:off x="5782932" y="2571750"/>
            <a:ext cx="3007542" cy="23887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nvSpPr>
        <p:spPr>
          <a:xfrm>
            <a:off x="571775" y="463325"/>
            <a:ext cx="302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1"/>
                </a:solidFill>
                <a:latin typeface="Quicksand"/>
                <a:ea typeface="Quicksand"/>
                <a:cs typeface="Quicksand"/>
                <a:sym typeface="Quicksand"/>
              </a:rPr>
              <a:t>Team and Roles</a:t>
            </a:r>
            <a:endParaRPr b="1" sz="2600">
              <a:solidFill>
                <a:schemeClr val="accent1"/>
              </a:solidFill>
              <a:latin typeface="Quicksand"/>
              <a:ea typeface="Quicksand"/>
              <a:cs typeface="Quicksand"/>
              <a:sym typeface="Quicksand"/>
            </a:endParaRPr>
          </a:p>
        </p:txBody>
      </p:sp>
      <p:pic>
        <p:nvPicPr>
          <p:cNvPr id="106" name="Google Shape;106;p26"/>
          <p:cNvPicPr preferRelativeResize="0"/>
          <p:nvPr/>
        </p:nvPicPr>
        <p:blipFill rotWithShape="1">
          <a:blip r:embed="rId3">
            <a:alphaModFix/>
          </a:blip>
          <a:srcRect b="33858" l="31276" r="28475" t="0"/>
          <a:stretch/>
        </p:blipFill>
        <p:spPr>
          <a:xfrm>
            <a:off x="5594975" y="1609475"/>
            <a:ext cx="1668350" cy="2030200"/>
          </a:xfrm>
          <a:prstGeom prst="rect">
            <a:avLst/>
          </a:prstGeom>
          <a:noFill/>
          <a:ln>
            <a:noFill/>
          </a:ln>
        </p:spPr>
      </p:pic>
      <p:pic>
        <p:nvPicPr>
          <p:cNvPr id="107" name="Google Shape;107;p26"/>
          <p:cNvPicPr preferRelativeResize="0"/>
          <p:nvPr/>
        </p:nvPicPr>
        <p:blipFill rotWithShape="1">
          <a:blip r:embed="rId4">
            <a:alphaModFix/>
          </a:blip>
          <a:srcRect b="37706" l="9909" r="0" t="0"/>
          <a:stretch/>
        </p:blipFill>
        <p:spPr>
          <a:xfrm>
            <a:off x="7263325" y="1745125"/>
            <a:ext cx="1857875" cy="1894550"/>
          </a:xfrm>
          <a:prstGeom prst="rect">
            <a:avLst/>
          </a:prstGeom>
          <a:noFill/>
          <a:ln>
            <a:noFill/>
          </a:ln>
        </p:spPr>
      </p:pic>
      <p:pic>
        <p:nvPicPr>
          <p:cNvPr id="108" name="Google Shape;108;p26"/>
          <p:cNvPicPr preferRelativeResize="0"/>
          <p:nvPr/>
        </p:nvPicPr>
        <p:blipFill rotWithShape="1">
          <a:blip r:embed="rId5">
            <a:alphaModFix/>
          </a:blip>
          <a:srcRect b="16308" l="3522" r="2536" t="16604"/>
          <a:stretch/>
        </p:blipFill>
        <p:spPr>
          <a:xfrm>
            <a:off x="3599975" y="1842900"/>
            <a:ext cx="1995000" cy="1796776"/>
          </a:xfrm>
          <a:prstGeom prst="rect">
            <a:avLst/>
          </a:prstGeom>
          <a:noFill/>
          <a:ln>
            <a:noFill/>
          </a:ln>
        </p:spPr>
      </p:pic>
      <p:sp>
        <p:nvSpPr>
          <p:cNvPr id="109" name="Google Shape;109;p26"/>
          <p:cNvSpPr txBox="1"/>
          <p:nvPr/>
        </p:nvSpPr>
        <p:spPr>
          <a:xfrm>
            <a:off x="245615" y="3830975"/>
            <a:ext cx="133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72837"/>
                </a:solidFill>
                <a:latin typeface="Quicksand"/>
                <a:ea typeface="Quicksand"/>
                <a:cs typeface="Quicksand"/>
                <a:sym typeface="Quicksand"/>
              </a:rPr>
              <a:t>Kranthi, CTO</a:t>
            </a:r>
            <a:endParaRPr b="1" sz="1200">
              <a:solidFill>
                <a:srgbClr val="272837"/>
              </a:solidFill>
              <a:latin typeface="Quicksand"/>
              <a:ea typeface="Quicksand"/>
              <a:cs typeface="Quicksand"/>
              <a:sym typeface="Quicksand"/>
            </a:endParaRPr>
          </a:p>
          <a:p>
            <a:pPr indent="0" lvl="0" marL="0" rtl="0" algn="ctr">
              <a:spcBef>
                <a:spcPts val="0"/>
              </a:spcBef>
              <a:spcAft>
                <a:spcPts val="0"/>
              </a:spcAft>
              <a:buNone/>
            </a:pPr>
            <a:r>
              <a:rPr b="1" lang="en" sz="1200">
                <a:solidFill>
                  <a:srgbClr val="272837"/>
                </a:solidFill>
                <a:latin typeface="Quicksand"/>
                <a:ea typeface="Quicksand"/>
                <a:cs typeface="Quicksand"/>
                <a:sym typeface="Quicksand"/>
              </a:rPr>
              <a:t>IIT Bombay</a:t>
            </a:r>
            <a:endParaRPr b="1" sz="1200">
              <a:solidFill>
                <a:srgbClr val="272837"/>
              </a:solidFill>
              <a:latin typeface="Quicksand"/>
              <a:ea typeface="Quicksand"/>
              <a:cs typeface="Quicksand"/>
              <a:sym typeface="Quicksand"/>
            </a:endParaRPr>
          </a:p>
        </p:txBody>
      </p:sp>
      <p:sp>
        <p:nvSpPr>
          <p:cNvPr id="110" name="Google Shape;110;p26"/>
          <p:cNvSpPr txBox="1"/>
          <p:nvPr/>
        </p:nvSpPr>
        <p:spPr>
          <a:xfrm>
            <a:off x="3840148" y="3873463"/>
            <a:ext cx="146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72837"/>
                </a:solidFill>
                <a:latin typeface="Quicksand"/>
                <a:ea typeface="Quicksand"/>
                <a:cs typeface="Quicksand"/>
                <a:sym typeface="Quicksand"/>
              </a:rPr>
              <a:t>Nirgam</a:t>
            </a:r>
            <a:r>
              <a:rPr b="1" lang="en" sz="1200">
                <a:solidFill>
                  <a:srgbClr val="272837"/>
                </a:solidFill>
                <a:latin typeface="Quicksand"/>
                <a:ea typeface="Quicksand"/>
                <a:cs typeface="Quicksand"/>
                <a:sym typeface="Quicksand"/>
              </a:rPr>
              <a:t>, CFO</a:t>
            </a:r>
            <a:endParaRPr b="1" sz="1200">
              <a:solidFill>
                <a:srgbClr val="272837"/>
              </a:solidFill>
              <a:latin typeface="Quicksand"/>
              <a:ea typeface="Quicksand"/>
              <a:cs typeface="Quicksand"/>
              <a:sym typeface="Quicksand"/>
            </a:endParaRPr>
          </a:p>
          <a:p>
            <a:pPr indent="0" lvl="0" marL="0" rtl="0" algn="ctr">
              <a:spcBef>
                <a:spcPts val="0"/>
              </a:spcBef>
              <a:spcAft>
                <a:spcPts val="0"/>
              </a:spcAft>
              <a:buNone/>
            </a:pPr>
            <a:r>
              <a:rPr b="1" lang="en" sz="1200">
                <a:solidFill>
                  <a:srgbClr val="272837"/>
                </a:solidFill>
                <a:latin typeface="Quicksand"/>
                <a:ea typeface="Quicksand"/>
                <a:cs typeface="Quicksand"/>
                <a:sym typeface="Quicksand"/>
              </a:rPr>
              <a:t>IIT Bombay</a:t>
            </a:r>
            <a:endParaRPr b="1" sz="1200">
              <a:solidFill>
                <a:srgbClr val="272837"/>
              </a:solidFill>
              <a:latin typeface="Quicksand"/>
              <a:ea typeface="Quicksand"/>
              <a:cs typeface="Quicksand"/>
              <a:sym typeface="Quicksand"/>
            </a:endParaRPr>
          </a:p>
        </p:txBody>
      </p:sp>
      <p:sp>
        <p:nvSpPr>
          <p:cNvPr id="111" name="Google Shape;111;p26"/>
          <p:cNvSpPr txBox="1"/>
          <p:nvPr/>
        </p:nvSpPr>
        <p:spPr>
          <a:xfrm>
            <a:off x="7429902" y="3873475"/>
            <a:ext cx="146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72837"/>
                </a:solidFill>
                <a:latin typeface="Quicksand"/>
                <a:ea typeface="Quicksand"/>
                <a:cs typeface="Quicksand"/>
                <a:sym typeface="Quicksand"/>
              </a:rPr>
              <a:t>Sudhansh</a:t>
            </a:r>
            <a:r>
              <a:rPr b="1" lang="en" sz="1200">
                <a:solidFill>
                  <a:srgbClr val="272837"/>
                </a:solidFill>
                <a:latin typeface="Quicksand"/>
                <a:ea typeface="Quicksand"/>
                <a:cs typeface="Quicksand"/>
                <a:sym typeface="Quicksand"/>
              </a:rPr>
              <a:t>, CMO</a:t>
            </a:r>
            <a:endParaRPr b="1" sz="1200">
              <a:solidFill>
                <a:srgbClr val="272837"/>
              </a:solidFill>
              <a:latin typeface="Quicksand"/>
              <a:ea typeface="Quicksand"/>
              <a:cs typeface="Quicksand"/>
              <a:sym typeface="Quicksand"/>
            </a:endParaRPr>
          </a:p>
          <a:p>
            <a:pPr indent="0" lvl="0" marL="0" rtl="0" algn="ctr">
              <a:spcBef>
                <a:spcPts val="0"/>
              </a:spcBef>
              <a:spcAft>
                <a:spcPts val="0"/>
              </a:spcAft>
              <a:buNone/>
            </a:pPr>
            <a:r>
              <a:rPr b="1" lang="en" sz="1200">
                <a:solidFill>
                  <a:srgbClr val="272837"/>
                </a:solidFill>
                <a:latin typeface="Quicksand"/>
                <a:ea typeface="Quicksand"/>
                <a:cs typeface="Quicksand"/>
                <a:sym typeface="Quicksand"/>
              </a:rPr>
              <a:t>IIT Bombay</a:t>
            </a:r>
            <a:endParaRPr b="1" sz="1200">
              <a:solidFill>
                <a:srgbClr val="272837"/>
              </a:solidFill>
              <a:latin typeface="Quicksand"/>
              <a:ea typeface="Quicksand"/>
              <a:cs typeface="Quicksand"/>
              <a:sym typeface="Quicksand"/>
            </a:endParaRPr>
          </a:p>
        </p:txBody>
      </p:sp>
      <p:sp>
        <p:nvSpPr>
          <p:cNvPr id="112" name="Google Shape;112;p26"/>
          <p:cNvSpPr txBox="1"/>
          <p:nvPr/>
        </p:nvSpPr>
        <p:spPr>
          <a:xfrm>
            <a:off x="2204918" y="3915967"/>
            <a:ext cx="10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72837"/>
                </a:solidFill>
                <a:latin typeface="Quicksand"/>
                <a:ea typeface="Quicksand"/>
                <a:cs typeface="Quicksand"/>
                <a:sym typeface="Quicksand"/>
              </a:rPr>
              <a:t>Vigna</a:t>
            </a:r>
            <a:r>
              <a:rPr b="1" lang="en" sz="1200">
                <a:solidFill>
                  <a:srgbClr val="272837"/>
                </a:solidFill>
                <a:latin typeface="Quicksand"/>
                <a:ea typeface="Quicksand"/>
                <a:cs typeface="Quicksand"/>
                <a:sym typeface="Quicksand"/>
              </a:rPr>
              <a:t>, CEO</a:t>
            </a:r>
            <a:endParaRPr b="1" sz="1200">
              <a:solidFill>
                <a:srgbClr val="272837"/>
              </a:solidFill>
              <a:latin typeface="Quicksand"/>
              <a:ea typeface="Quicksand"/>
              <a:cs typeface="Quicksand"/>
              <a:sym typeface="Quicksand"/>
            </a:endParaRPr>
          </a:p>
          <a:p>
            <a:pPr indent="0" lvl="0" marL="0" rtl="0" algn="ctr">
              <a:spcBef>
                <a:spcPts val="0"/>
              </a:spcBef>
              <a:spcAft>
                <a:spcPts val="0"/>
              </a:spcAft>
              <a:buNone/>
            </a:pPr>
            <a:r>
              <a:rPr b="1" lang="en" sz="1200">
                <a:solidFill>
                  <a:srgbClr val="272837"/>
                </a:solidFill>
                <a:latin typeface="Quicksand"/>
                <a:ea typeface="Quicksand"/>
                <a:cs typeface="Quicksand"/>
                <a:sym typeface="Quicksand"/>
              </a:rPr>
              <a:t>IIT Bombay</a:t>
            </a:r>
            <a:endParaRPr b="1" sz="1200">
              <a:solidFill>
                <a:srgbClr val="272837"/>
              </a:solidFill>
              <a:latin typeface="Quicksand"/>
              <a:ea typeface="Quicksand"/>
              <a:cs typeface="Quicksand"/>
              <a:sym typeface="Quicksand"/>
            </a:endParaRPr>
          </a:p>
        </p:txBody>
      </p:sp>
      <p:sp>
        <p:nvSpPr>
          <p:cNvPr id="113" name="Google Shape;113;p26"/>
          <p:cNvSpPr txBox="1"/>
          <p:nvPr/>
        </p:nvSpPr>
        <p:spPr>
          <a:xfrm>
            <a:off x="5594982" y="3873478"/>
            <a:ext cx="154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272837"/>
                </a:solidFill>
                <a:latin typeface="Quicksand"/>
                <a:ea typeface="Quicksand"/>
                <a:cs typeface="Quicksand"/>
                <a:sym typeface="Quicksand"/>
              </a:rPr>
              <a:t>Shambhavi</a:t>
            </a:r>
            <a:r>
              <a:rPr b="1" lang="en" sz="1200">
                <a:solidFill>
                  <a:srgbClr val="272837"/>
                </a:solidFill>
                <a:latin typeface="Quicksand"/>
                <a:ea typeface="Quicksand"/>
                <a:cs typeface="Quicksand"/>
                <a:sym typeface="Quicksand"/>
              </a:rPr>
              <a:t>, COO</a:t>
            </a:r>
            <a:endParaRPr b="1" sz="1200">
              <a:solidFill>
                <a:srgbClr val="272837"/>
              </a:solidFill>
              <a:latin typeface="Quicksand"/>
              <a:ea typeface="Quicksand"/>
              <a:cs typeface="Quicksand"/>
              <a:sym typeface="Quicksand"/>
            </a:endParaRPr>
          </a:p>
          <a:p>
            <a:pPr indent="0" lvl="0" marL="0" rtl="0" algn="ctr">
              <a:spcBef>
                <a:spcPts val="0"/>
              </a:spcBef>
              <a:spcAft>
                <a:spcPts val="0"/>
              </a:spcAft>
              <a:buNone/>
            </a:pPr>
            <a:r>
              <a:rPr b="1" lang="en" sz="1200">
                <a:solidFill>
                  <a:srgbClr val="272837"/>
                </a:solidFill>
                <a:latin typeface="Quicksand"/>
                <a:ea typeface="Quicksand"/>
                <a:cs typeface="Quicksand"/>
                <a:sym typeface="Quicksand"/>
              </a:rPr>
              <a:t>IIT Bombay</a:t>
            </a:r>
            <a:endParaRPr b="1" sz="1200">
              <a:solidFill>
                <a:srgbClr val="272837"/>
              </a:solidFill>
              <a:latin typeface="Quicksand"/>
              <a:ea typeface="Quicksand"/>
              <a:cs typeface="Quicksand"/>
              <a:sym typeface="Quicksand"/>
            </a:endParaRPr>
          </a:p>
        </p:txBody>
      </p:sp>
      <p:pic>
        <p:nvPicPr>
          <p:cNvPr id="114" name="Google Shape;114;p26"/>
          <p:cNvPicPr preferRelativeResize="0"/>
          <p:nvPr/>
        </p:nvPicPr>
        <p:blipFill rotWithShape="1">
          <a:blip r:embed="rId6">
            <a:alphaModFix/>
          </a:blip>
          <a:srcRect b="50896" l="0" r="0" t="0"/>
          <a:stretch/>
        </p:blipFill>
        <p:spPr>
          <a:xfrm>
            <a:off x="-407975" y="1232738"/>
            <a:ext cx="3102700" cy="2406938"/>
          </a:xfrm>
          <a:prstGeom prst="rect">
            <a:avLst/>
          </a:prstGeom>
          <a:noFill/>
          <a:ln>
            <a:noFill/>
          </a:ln>
        </p:spPr>
      </p:pic>
      <p:pic>
        <p:nvPicPr>
          <p:cNvPr id="115" name="Google Shape;115;p26"/>
          <p:cNvPicPr preferRelativeResize="0"/>
          <p:nvPr/>
        </p:nvPicPr>
        <p:blipFill rotWithShape="1">
          <a:blip r:embed="rId7">
            <a:alphaModFix/>
          </a:blip>
          <a:srcRect b="53703" l="0" r="0" t="0"/>
          <a:stretch/>
        </p:blipFill>
        <p:spPr>
          <a:xfrm>
            <a:off x="1515475" y="1609475"/>
            <a:ext cx="2833275" cy="2030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cxnSp>
        <p:nvCxnSpPr>
          <p:cNvPr id="342" name="Google Shape;342;p44"/>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43" name="Google Shape;343;p44"/>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46" name="Google Shape;346;p44"/>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Budget for the PoC Prototype</a:t>
            </a:r>
            <a:endParaRPr sz="2600">
              <a:solidFill>
                <a:schemeClr val="accent1"/>
              </a:solidFill>
              <a:latin typeface="Quicksand Medium"/>
              <a:ea typeface="Quicksand Medium"/>
              <a:cs typeface="Quicksand Medium"/>
              <a:sym typeface="Quicksand Medium"/>
            </a:endParaRPr>
          </a:p>
        </p:txBody>
      </p:sp>
      <p:graphicFrame>
        <p:nvGraphicFramePr>
          <p:cNvPr id="347" name="Google Shape;347;p44"/>
          <p:cNvGraphicFramePr/>
          <p:nvPr/>
        </p:nvGraphicFramePr>
        <p:xfrm>
          <a:off x="1865513" y="1227435"/>
          <a:ext cx="3000000" cy="3000000"/>
        </p:xfrm>
        <a:graphic>
          <a:graphicData uri="http://schemas.openxmlformats.org/drawingml/2006/table">
            <a:tbl>
              <a:tblPr>
                <a:noFill/>
                <a:tableStyleId>{9B7F8AB8-9C88-49B5-B30E-7C23EF12C320}</a:tableStyleId>
              </a:tblPr>
              <a:tblGrid>
                <a:gridCol w="4684650"/>
                <a:gridCol w="1828350"/>
              </a:tblGrid>
              <a:tr h="596525">
                <a:tc>
                  <a:txBody>
                    <a:bodyPr/>
                    <a:lstStyle/>
                    <a:p>
                      <a:pPr indent="0" lvl="0" marL="0" rtl="0" algn="ctr">
                        <a:spcBef>
                          <a:spcPts val="0"/>
                        </a:spcBef>
                        <a:spcAft>
                          <a:spcPts val="0"/>
                        </a:spcAft>
                        <a:buNone/>
                      </a:pPr>
                      <a:r>
                        <a:rPr lang="en">
                          <a:solidFill>
                            <a:srgbClr val="272837"/>
                          </a:solidFill>
                          <a:latin typeface="Quicksand Medium"/>
                          <a:ea typeface="Quicksand Medium"/>
                          <a:cs typeface="Quicksand Medium"/>
                          <a:sym typeface="Quicksand Medium"/>
                        </a:rPr>
                        <a:t>Item</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272837"/>
                          </a:solidFill>
                          <a:latin typeface="Quicksand Medium"/>
                          <a:ea typeface="Quicksand Medium"/>
                          <a:cs typeface="Quicksand Medium"/>
                          <a:sym typeface="Quicksand Medium"/>
                        </a:rPr>
                        <a:t>Price (in INR)</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r h="596525">
                <a:tc>
                  <a:txBody>
                    <a:bodyPr/>
                    <a:lstStyle/>
                    <a:p>
                      <a:pPr indent="-317500" lvl="0" marL="457200" rtl="0" algn="l">
                        <a:spcBef>
                          <a:spcPts val="0"/>
                        </a:spcBef>
                        <a:spcAft>
                          <a:spcPts val="0"/>
                        </a:spcAft>
                        <a:buClr>
                          <a:srgbClr val="272837"/>
                        </a:buClr>
                        <a:buSzPts val="1400"/>
                        <a:buFont typeface="Quicksand Medium"/>
                        <a:buChar char="●"/>
                      </a:pPr>
                      <a:r>
                        <a:rPr lang="en">
                          <a:solidFill>
                            <a:srgbClr val="272837"/>
                          </a:solidFill>
                          <a:latin typeface="Quicksand Medium"/>
                          <a:ea typeface="Quicksand Medium"/>
                          <a:cs typeface="Quicksand Medium"/>
                          <a:sym typeface="Quicksand Medium"/>
                        </a:rPr>
                        <a:t>PVC Pipe</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457200" rtl="0" algn="l">
                        <a:spcBef>
                          <a:spcPts val="0"/>
                        </a:spcBef>
                        <a:spcAft>
                          <a:spcPts val="0"/>
                        </a:spcAft>
                        <a:buNone/>
                      </a:pPr>
                      <a:r>
                        <a:rPr lang="en">
                          <a:solidFill>
                            <a:srgbClr val="272837"/>
                          </a:solidFill>
                          <a:latin typeface="Quicksand Medium"/>
                          <a:ea typeface="Quicksand Medium"/>
                          <a:cs typeface="Quicksand Medium"/>
                          <a:sym typeface="Quicksand Medium"/>
                        </a:rPr>
                        <a:t>1000</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r h="596525">
                <a:tc>
                  <a:txBody>
                    <a:bodyPr/>
                    <a:lstStyle/>
                    <a:p>
                      <a:pPr indent="-317500" lvl="0" marL="457200" rtl="0" algn="l">
                        <a:spcBef>
                          <a:spcPts val="0"/>
                        </a:spcBef>
                        <a:spcAft>
                          <a:spcPts val="0"/>
                        </a:spcAft>
                        <a:buClr>
                          <a:srgbClr val="272837"/>
                        </a:buClr>
                        <a:buSzPts val="1400"/>
                        <a:buFont typeface="Quicksand Medium"/>
                        <a:buChar char="●"/>
                      </a:pPr>
                      <a:r>
                        <a:rPr lang="en">
                          <a:solidFill>
                            <a:srgbClr val="272837"/>
                          </a:solidFill>
                          <a:latin typeface="Quicksand Medium"/>
                          <a:ea typeface="Quicksand Medium"/>
                          <a:cs typeface="Quicksand Medium"/>
                          <a:sym typeface="Quicksand Medium"/>
                        </a:rPr>
                        <a:t>IMU, GPS, </a:t>
                      </a:r>
                      <a:r>
                        <a:rPr lang="en">
                          <a:solidFill>
                            <a:srgbClr val="272837"/>
                          </a:solidFill>
                          <a:latin typeface="Quicksand Medium"/>
                          <a:ea typeface="Quicksand Medium"/>
                          <a:cs typeface="Quicksand Medium"/>
                          <a:sym typeface="Quicksand Medium"/>
                        </a:rPr>
                        <a:t>Camera, Motors, Ultrasonic</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457200" rtl="0" algn="l">
                        <a:spcBef>
                          <a:spcPts val="0"/>
                        </a:spcBef>
                        <a:spcAft>
                          <a:spcPts val="0"/>
                        </a:spcAft>
                        <a:buNone/>
                      </a:pPr>
                      <a:r>
                        <a:rPr lang="en">
                          <a:solidFill>
                            <a:srgbClr val="272837"/>
                          </a:solidFill>
                          <a:latin typeface="Quicksand Medium"/>
                          <a:ea typeface="Quicksand Medium"/>
                          <a:cs typeface="Quicksand Medium"/>
                          <a:sym typeface="Quicksand Medium"/>
                        </a:rPr>
                        <a:t>8000</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r h="596525">
                <a:tc>
                  <a:txBody>
                    <a:bodyPr/>
                    <a:lstStyle/>
                    <a:p>
                      <a:pPr indent="-317500" lvl="0" marL="457200" rtl="0" algn="l">
                        <a:spcBef>
                          <a:spcPts val="0"/>
                        </a:spcBef>
                        <a:spcAft>
                          <a:spcPts val="0"/>
                        </a:spcAft>
                        <a:buClr>
                          <a:srgbClr val="272837"/>
                        </a:buClr>
                        <a:buSzPts val="1400"/>
                        <a:buFont typeface="Quicksand Medium"/>
                        <a:buChar char="●"/>
                      </a:pPr>
                      <a:r>
                        <a:rPr lang="en">
                          <a:solidFill>
                            <a:srgbClr val="272837"/>
                          </a:solidFill>
                          <a:latin typeface="Quicksand Medium"/>
                          <a:ea typeface="Quicksand Medium"/>
                          <a:cs typeface="Quicksand Medium"/>
                          <a:sym typeface="Quicksand Medium"/>
                        </a:rPr>
                        <a:t>Raspberry Pi, Battery</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457200" rtl="0" algn="l">
                        <a:spcBef>
                          <a:spcPts val="0"/>
                        </a:spcBef>
                        <a:spcAft>
                          <a:spcPts val="0"/>
                        </a:spcAft>
                        <a:buNone/>
                      </a:pPr>
                      <a:r>
                        <a:rPr lang="en">
                          <a:solidFill>
                            <a:srgbClr val="272837"/>
                          </a:solidFill>
                          <a:latin typeface="Quicksand Medium"/>
                          <a:ea typeface="Quicksand Medium"/>
                          <a:cs typeface="Quicksand Medium"/>
                          <a:sym typeface="Quicksand Medium"/>
                        </a:rPr>
                        <a:t>8000</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r h="596525">
                <a:tc>
                  <a:txBody>
                    <a:bodyPr/>
                    <a:lstStyle/>
                    <a:p>
                      <a:pPr indent="-317500" lvl="0" marL="457200" rtl="0" algn="l">
                        <a:spcBef>
                          <a:spcPts val="0"/>
                        </a:spcBef>
                        <a:spcAft>
                          <a:spcPts val="0"/>
                        </a:spcAft>
                        <a:buClr>
                          <a:srgbClr val="272837"/>
                        </a:buClr>
                        <a:buSzPts val="1400"/>
                        <a:buFont typeface="Quicksand Medium"/>
                        <a:buChar char="●"/>
                      </a:pPr>
                      <a:r>
                        <a:rPr lang="en">
                          <a:solidFill>
                            <a:srgbClr val="272837"/>
                          </a:solidFill>
                          <a:latin typeface="Quicksand Medium"/>
                          <a:ea typeface="Quicksand Medium"/>
                          <a:cs typeface="Quicksand Medium"/>
                          <a:sym typeface="Quicksand Medium"/>
                        </a:rPr>
                        <a:t>Contingency</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457200" rtl="0" algn="l">
                        <a:spcBef>
                          <a:spcPts val="0"/>
                        </a:spcBef>
                        <a:spcAft>
                          <a:spcPts val="0"/>
                        </a:spcAft>
                        <a:buNone/>
                      </a:pPr>
                      <a:r>
                        <a:rPr lang="en">
                          <a:solidFill>
                            <a:srgbClr val="272837"/>
                          </a:solidFill>
                          <a:latin typeface="Quicksand Medium"/>
                          <a:ea typeface="Quicksand Medium"/>
                          <a:cs typeface="Quicksand Medium"/>
                          <a:sym typeface="Quicksand Medium"/>
                        </a:rPr>
                        <a:t>3000</a:t>
                      </a:r>
                      <a:endParaRPr>
                        <a:solidFill>
                          <a:srgbClr val="272837"/>
                        </a:solidFill>
                        <a:latin typeface="Quicksand Medium"/>
                        <a:ea typeface="Quicksand Medium"/>
                        <a:cs typeface="Quicksand Medium"/>
                        <a:sym typeface="Quicksand Medium"/>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r h="596525">
                <a:tc>
                  <a:txBody>
                    <a:bodyPr/>
                    <a:lstStyle/>
                    <a:p>
                      <a:pPr indent="0" lvl="0" marL="457200" rtl="0" algn="l">
                        <a:spcBef>
                          <a:spcPts val="0"/>
                        </a:spcBef>
                        <a:spcAft>
                          <a:spcPts val="0"/>
                        </a:spcAft>
                        <a:buNone/>
                      </a:pPr>
                      <a:r>
                        <a:rPr b="1" lang="en">
                          <a:solidFill>
                            <a:srgbClr val="272837"/>
                          </a:solidFill>
                          <a:latin typeface="Quicksand"/>
                          <a:ea typeface="Quicksand"/>
                          <a:cs typeface="Quicksand"/>
                          <a:sym typeface="Quicksand"/>
                        </a:rPr>
                        <a:t>Total Budget</a:t>
                      </a:r>
                      <a:endParaRPr b="1">
                        <a:solidFill>
                          <a:srgbClr val="272837"/>
                        </a:solidFill>
                        <a:latin typeface="Quicksand"/>
                        <a:ea typeface="Quicksand"/>
                        <a:cs typeface="Quicksand"/>
                        <a:sym typeface="Quicksand"/>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c>
                  <a:txBody>
                    <a:bodyPr/>
                    <a:lstStyle/>
                    <a:p>
                      <a:pPr indent="0" lvl="0" marL="457200" rtl="0" algn="l">
                        <a:spcBef>
                          <a:spcPts val="0"/>
                        </a:spcBef>
                        <a:spcAft>
                          <a:spcPts val="0"/>
                        </a:spcAft>
                        <a:buNone/>
                      </a:pPr>
                      <a:r>
                        <a:rPr b="1" lang="en">
                          <a:solidFill>
                            <a:srgbClr val="272837"/>
                          </a:solidFill>
                          <a:latin typeface="Quicksand"/>
                          <a:ea typeface="Quicksand"/>
                          <a:cs typeface="Quicksand"/>
                          <a:sym typeface="Quicksand"/>
                        </a:rPr>
                        <a:t>20000</a:t>
                      </a:r>
                      <a:endParaRPr b="1">
                        <a:solidFill>
                          <a:srgbClr val="272837"/>
                        </a:solidFill>
                        <a:latin typeface="Quicksand"/>
                        <a:ea typeface="Quicksand"/>
                        <a:cs typeface="Quicksand"/>
                        <a:sym typeface="Quicksand"/>
                      </a:endParaRPr>
                    </a:p>
                  </a:txBody>
                  <a:tcPr marT="91425" marB="91425" marR="91425" marL="91425">
                    <a:lnL cap="flat" cmpd="sng" w="28575">
                      <a:solidFill>
                        <a:srgbClr val="272837"/>
                      </a:solidFill>
                      <a:prstDash val="solid"/>
                      <a:round/>
                      <a:headEnd len="sm" w="sm" type="none"/>
                      <a:tailEnd len="sm" w="sm" type="none"/>
                    </a:lnL>
                    <a:lnR cap="flat" cmpd="sng" w="28575">
                      <a:solidFill>
                        <a:srgbClr val="272837"/>
                      </a:solidFill>
                      <a:prstDash val="solid"/>
                      <a:round/>
                      <a:headEnd len="sm" w="sm" type="none"/>
                      <a:tailEnd len="sm" w="sm" type="none"/>
                    </a:lnR>
                    <a:lnT cap="flat" cmpd="sng" w="28575">
                      <a:solidFill>
                        <a:srgbClr val="272837"/>
                      </a:solidFill>
                      <a:prstDash val="solid"/>
                      <a:round/>
                      <a:headEnd len="sm" w="sm" type="none"/>
                      <a:tailEnd len="sm" w="sm" type="none"/>
                    </a:lnT>
                    <a:lnB cap="flat" cmpd="sng" w="28575">
                      <a:solidFill>
                        <a:srgbClr val="272837"/>
                      </a:solidFill>
                      <a:prstDash val="solid"/>
                      <a:round/>
                      <a:headEnd len="sm" w="sm" type="none"/>
                      <a:tailEnd len="sm" w="sm" type="none"/>
                    </a:lnB>
                  </a:tcPr>
                </a:tc>
              </a:tr>
            </a:tbl>
          </a:graphicData>
        </a:graphic>
      </p:graphicFrame>
      <p:sp>
        <p:nvSpPr>
          <p:cNvPr id="348" name="Google Shape;348;p44"/>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Budget</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cxnSp>
        <p:nvCxnSpPr>
          <p:cNvPr id="353" name="Google Shape;353;p45"/>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54" name="Google Shape;354;p45"/>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57" name="Google Shape;357;p45"/>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Prototype and Demo</a:t>
            </a:r>
            <a:endParaRPr sz="2600">
              <a:solidFill>
                <a:schemeClr val="accent1"/>
              </a:solidFill>
              <a:latin typeface="Quicksand Medium"/>
              <a:ea typeface="Quicksand Medium"/>
              <a:cs typeface="Quicksand Medium"/>
              <a:sym typeface="Quicksand Medium"/>
            </a:endParaRPr>
          </a:p>
        </p:txBody>
      </p:sp>
      <p:sp>
        <p:nvSpPr>
          <p:cNvPr id="358" name="Google Shape;358;p45"/>
          <p:cNvSpPr txBox="1"/>
          <p:nvPr/>
        </p:nvSpPr>
        <p:spPr>
          <a:xfrm>
            <a:off x="0" y="1066200"/>
            <a:ext cx="1371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Prototype &amp; Demo</a:t>
            </a:r>
            <a:endParaRPr sz="1000">
              <a:solidFill>
                <a:srgbClr val="272837"/>
              </a:solidFill>
              <a:latin typeface="Quicksand Medium"/>
              <a:ea typeface="Quicksand Medium"/>
              <a:cs typeface="Quicksand Medium"/>
              <a:sym typeface="Quicksand Medium"/>
            </a:endParaRPr>
          </a:p>
        </p:txBody>
      </p:sp>
      <p:sp>
        <p:nvSpPr>
          <p:cNvPr id="359" name="Google Shape;359;p45"/>
          <p:cNvSpPr txBox="1"/>
          <p:nvPr/>
        </p:nvSpPr>
        <p:spPr>
          <a:xfrm>
            <a:off x="2009288" y="46818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Trying to climb the stairs</a:t>
            </a:r>
            <a:endParaRPr sz="1800">
              <a:solidFill>
                <a:srgbClr val="272837"/>
              </a:solidFill>
              <a:latin typeface="Quicksand Medium"/>
              <a:ea typeface="Quicksand Medium"/>
              <a:cs typeface="Quicksand Medium"/>
              <a:sym typeface="Quicksand Medium"/>
            </a:endParaRPr>
          </a:p>
        </p:txBody>
      </p:sp>
      <p:sp>
        <p:nvSpPr>
          <p:cNvPr id="360" name="Google Shape;360;p45"/>
          <p:cNvSpPr txBox="1"/>
          <p:nvPr/>
        </p:nvSpPr>
        <p:spPr>
          <a:xfrm>
            <a:off x="5438725" y="4681800"/>
            <a:ext cx="355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Walking on plain surface</a:t>
            </a:r>
            <a:endParaRPr sz="1800">
              <a:solidFill>
                <a:srgbClr val="272837"/>
              </a:solidFill>
              <a:latin typeface="Quicksand Medium"/>
              <a:ea typeface="Quicksand Medium"/>
              <a:cs typeface="Quicksand Medium"/>
              <a:sym typeface="Quicksand Medium"/>
            </a:endParaRPr>
          </a:p>
        </p:txBody>
      </p:sp>
      <p:pic>
        <p:nvPicPr>
          <p:cNvPr id="361" name="Google Shape;361;p45"/>
          <p:cNvPicPr preferRelativeResize="0"/>
          <p:nvPr/>
        </p:nvPicPr>
        <p:blipFill>
          <a:blip r:embed="rId3">
            <a:alphaModFix/>
          </a:blip>
          <a:stretch>
            <a:fillRect/>
          </a:stretch>
        </p:blipFill>
        <p:spPr>
          <a:xfrm>
            <a:off x="2405463" y="1066200"/>
            <a:ext cx="2305252" cy="3615600"/>
          </a:xfrm>
          <a:prstGeom prst="rect">
            <a:avLst/>
          </a:prstGeom>
          <a:noFill/>
          <a:ln cap="flat" cmpd="sng" w="19050">
            <a:solidFill>
              <a:schemeClr val="dk2"/>
            </a:solidFill>
            <a:prstDash val="solid"/>
            <a:round/>
            <a:headEnd len="sm" w="sm" type="none"/>
            <a:tailEnd len="sm" w="sm" type="none"/>
          </a:ln>
        </p:spPr>
      </p:pic>
      <p:pic>
        <p:nvPicPr>
          <p:cNvPr id="362" name="Google Shape;362;p45"/>
          <p:cNvPicPr preferRelativeResize="0"/>
          <p:nvPr/>
        </p:nvPicPr>
        <p:blipFill>
          <a:blip r:embed="rId4">
            <a:alphaModFix/>
          </a:blip>
          <a:stretch>
            <a:fillRect/>
          </a:stretch>
        </p:blipFill>
        <p:spPr>
          <a:xfrm>
            <a:off x="5839071" y="1066200"/>
            <a:ext cx="2603979" cy="3615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cxnSp>
        <p:nvCxnSpPr>
          <p:cNvPr id="367" name="Google Shape;367;p46"/>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68" name="Google Shape;368;p46"/>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71" name="Google Shape;371;p46"/>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Prototype and Demo</a:t>
            </a:r>
            <a:endParaRPr sz="2600">
              <a:solidFill>
                <a:schemeClr val="accent1"/>
              </a:solidFill>
              <a:latin typeface="Quicksand Medium"/>
              <a:ea typeface="Quicksand Medium"/>
              <a:cs typeface="Quicksand Medium"/>
              <a:sym typeface="Quicksand Medium"/>
            </a:endParaRPr>
          </a:p>
        </p:txBody>
      </p:sp>
      <p:sp>
        <p:nvSpPr>
          <p:cNvPr id="372" name="Google Shape;372;p46"/>
          <p:cNvSpPr txBox="1"/>
          <p:nvPr/>
        </p:nvSpPr>
        <p:spPr>
          <a:xfrm>
            <a:off x="0" y="1066200"/>
            <a:ext cx="1371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Prototype &amp; Demo</a:t>
            </a:r>
            <a:endParaRPr sz="1000">
              <a:solidFill>
                <a:srgbClr val="272837"/>
              </a:solidFill>
              <a:latin typeface="Quicksand Medium"/>
              <a:ea typeface="Quicksand Medium"/>
              <a:cs typeface="Quicksand Medium"/>
              <a:sym typeface="Quicksand Medium"/>
            </a:endParaRPr>
          </a:p>
        </p:txBody>
      </p:sp>
      <p:pic>
        <p:nvPicPr>
          <p:cNvPr id="373" name="Google Shape;373;p46"/>
          <p:cNvPicPr preferRelativeResize="0"/>
          <p:nvPr/>
        </p:nvPicPr>
        <p:blipFill>
          <a:blip r:embed="rId3">
            <a:alphaModFix/>
          </a:blip>
          <a:stretch>
            <a:fillRect/>
          </a:stretch>
        </p:blipFill>
        <p:spPr>
          <a:xfrm>
            <a:off x="1371302" y="2041463"/>
            <a:ext cx="4166401" cy="2971225"/>
          </a:xfrm>
          <a:prstGeom prst="rect">
            <a:avLst/>
          </a:prstGeom>
          <a:noFill/>
          <a:ln cap="flat" cmpd="sng" w="19050">
            <a:solidFill>
              <a:srgbClr val="EEEEEE"/>
            </a:solidFill>
            <a:prstDash val="solid"/>
            <a:round/>
            <a:headEnd len="sm" w="sm" type="none"/>
            <a:tailEnd len="sm" w="sm" type="none"/>
          </a:ln>
        </p:spPr>
      </p:pic>
      <p:pic>
        <p:nvPicPr>
          <p:cNvPr id="374" name="Google Shape;374;p46"/>
          <p:cNvPicPr preferRelativeResize="0"/>
          <p:nvPr/>
        </p:nvPicPr>
        <p:blipFill>
          <a:blip r:embed="rId4">
            <a:alphaModFix/>
          </a:blip>
          <a:stretch>
            <a:fillRect/>
          </a:stretch>
        </p:blipFill>
        <p:spPr>
          <a:xfrm>
            <a:off x="4967048" y="2041475"/>
            <a:ext cx="3986277" cy="2971200"/>
          </a:xfrm>
          <a:prstGeom prst="rect">
            <a:avLst/>
          </a:prstGeom>
          <a:noFill/>
          <a:ln cap="flat" cmpd="sng" w="19050">
            <a:solidFill>
              <a:srgbClr val="EEEEEE"/>
            </a:solidFill>
            <a:prstDash val="solid"/>
            <a:round/>
            <a:headEnd len="sm" w="sm" type="none"/>
            <a:tailEnd len="sm" w="sm" type="none"/>
          </a:ln>
        </p:spPr>
      </p:pic>
      <p:pic>
        <p:nvPicPr>
          <p:cNvPr id="375" name="Google Shape;375;p46"/>
          <p:cNvPicPr preferRelativeResize="0"/>
          <p:nvPr/>
        </p:nvPicPr>
        <p:blipFill>
          <a:blip r:embed="rId5">
            <a:alphaModFix/>
          </a:blip>
          <a:stretch>
            <a:fillRect/>
          </a:stretch>
        </p:blipFill>
        <p:spPr>
          <a:xfrm>
            <a:off x="2848125" y="1066199"/>
            <a:ext cx="4166400" cy="2106644"/>
          </a:xfrm>
          <a:prstGeom prst="rect">
            <a:avLst/>
          </a:prstGeom>
          <a:noFill/>
          <a:ln cap="flat" cmpd="sng" w="19050">
            <a:solidFill>
              <a:srgbClr val="EEEEEE"/>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cxnSp>
        <p:nvCxnSpPr>
          <p:cNvPr id="380" name="Google Shape;380;p47"/>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81" name="Google Shape;381;p47"/>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84" name="Google Shape;384;p47"/>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Prototype and Demo</a:t>
            </a:r>
            <a:endParaRPr sz="2600">
              <a:solidFill>
                <a:schemeClr val="accent1"/>
              </a:solidFill>
              <a:latin typeface="Quicksand Medium"/>
              <a:ea typeface="Quicksand Medium"/>
              <a:cs typeface="Quicksand Medium"/>
              <a:sym typeface="Quicksand Medium"/>
            </a:endParaRPr>
          </a:p>
        </p:txBody>
      </p:sp>
      <p:sp>
        <p:nvSpPr>
          <p:cNvPr id="385" name="Google Shape;385;p47"/>
          <p:cNvSpPr txBox="1"/>
          <p:nvPr/>
        </p:nvSpPr>
        <p:spPr>
          <a:xfrm>
            <a:off x="0" y="1066200"/>
            <a:ext cx="1371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Prototype &amp; Demo</a:t>
            </a:r>
            <a:endParaRPr sz="1000">
              <a:solidFill>
                <a:srgbClr val="272837"/>
              </a:solidFill>
              <a:latin typeface="Quicksand Medium"/>
              <a:ea typeface="Quicksand Medium"/>
              <a:cs typeface="Quicksand Medium"/>
              <a:sym typeface="Quicksand Medium"/>
            </a:endParaRPr>
          </a:p>
        </p:txBody>
      </p:sp>
      <p:sp>
        <p:nvSpPr>
          <p:cNvPr id="386" name="Google Shape;386;p47"/>
          <p:cNvSpPr/>
          <p:nvPr/>
        </p:nvSpPr>
        <p:spPr>
          <a:xfrm>
            <a:off x="4140050" y="2571750"/>
            <a:ext cx="1503000" cy="585000"/>
          </a:xfrm>
          <a:prstGeom prst="rightArrow">
            <a:avLst>
              <a:gd fmla="val 50000" name="adj1"/>
              <a:gd fmla="val 50000" name="adj2"/>
            </a:avLst>
          </a:prstGeom>
          <a:solidFill>
            <a:srgbClr val="0096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7"/>
          <p:cNvPicPr preferRelativeResize="0"/>
          <p:nvPr/>
        </p:nvPicPr>
        <p:blipFill>
          <a:blip r:embed="rId3">
            <a:alphaModFix/>
          </a:blip>
          <a:stretch>
            <a:fillRect/>
          </a:stretch>
        </p:blipFill>
        <p:spPr>
          <a:xfrm rot="10800000">
            <a:off x="6102925" y="1127500"/>
            <a:ext cx="2175450" cy="3863599"/>
          </a:xfrm>
          <a:prstGeom prst="rect">
            <a:avLst/>
          </a:prstGeom>
          <a:noFill/>
          <a:ln>
            <a:noFill/>
          </a:ln>
        </p:spPr>
      </p:pic>
      <p:pic>
        <p:nvPicPr>
          <p:cNvPr id="388" name="Google Shape;388;p47"/>
          <p:cNvPicPr preferRelativeResize="0"/>
          <p:nvPr/>
        </p:nvPicPr>
        <p:blipFill>
          <a:blip r:embed="rId4">
            <a:alphaModFix/>
          </a:blip>
          <a:stretch>
            <a:fillRect/>
          </a:stretch>
        </p:blipFill>
        <p:spPr>
          <a:xfrm>
            <a:off x="1584588" y="1127500"/>
            <a:ext cx="2555452" cy="386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48"/>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394" name="Google Shape;394;p48"/>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397" name="Google Shape;397;p48"/>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398" name="Google Shape;398;p48"/>
          <p:cNvSpPr txBox="1"/>
          <p:nvPr/>
        </p:nvSpPr>
        <p:spPr>
          <a:xfrm>
            <a:off x="0" y="1066200"/>
            <a:ext cx="1371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Prototype &amp; Demo</a:t>
            </a:r>
            <a:endParaRPr sz="1000">
              <a:solidFill>
                <a:srgbClr val="272837"/>
              </a:solidFill>
              <a:latin typeface="Quicksand Medium"/>
              <a:ea typeface="Quicksand Medium"/>
              <a:cs typeface="Quicksand Medium"/>
              <a:sym typeface="Quicksand Medium"/>
            </a:endParaRPr>
          </a:p>
        </p:txBody>
      </p:sp>
      <p:sp>
        <p:nvSpPr>
          <p:cNvPr id="399" name="Google Shape;399;p48"/>
          <p:cNvSpPr txBox="1"/>
          <p:nvPr/>
        </p:nvSpPr>
        <p:spPr>
          <a:xfrm>
            <a:off x="3699025" y="2051250"/>
            <a:ext cx="3000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solidFill>
                  <a:schemeClr val="accent1"/>
                </a:solidFill>
                <a:latin typeface="Quicksand Medium"/>
                <a:ea typeface="Quicksand Medium"/>
                <a:cs typeface="Quicksand Medium"/>
                <a:sym typeface="Quicksand Medium"/>
              </a:rPr>
              <a:t>Demo</a:t>
            </a:r>
            <a:endParaRPr sz="5200">
              <a:solidFill>
                <a:schemeClr val="accent1"/>
              </a:solidFill>
              <a:latin typeface="Quicksand Medium"/>
              <a:ea typeface="Quicksand Medium"/>
              <a:cs typeface="Quicksand Medium"/>
              <a:sym typeface="Quicksan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cxnSp>
        <p:nvCxnSpPr>
          <p:cNvPr id="404" name="Google Shape;404;p49"/>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405" name="Google Shape;405;p49"/>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408" name="Google Shape;408;p49"/>
          <p:cNvSpPr txBox="1"/>
          <p:nvPr/>
        </p:nvSpPr>
        <p:spPr>
          <a:xfrm>
            <a:off x="0" y="1066200"/>
            <a:ext cx="1261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Cost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Review</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p:txBody>
      </p:sp>
      <p:sp>
        <p:nvSpPr>
          <p:cNvPr id="409" name="Google Shape;409;p49"/>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410" name="Google Shape;410;p49"/>
          <p:cNvSpPr txBox="1"/>
          <p:nvPr/>
        </p:nvSpPr>
        <p:spPr>
          <a:xfrm>
            <a:off x="1607575" y="1800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411" name="Google Shape;411;p49"/>
          <p:cNvSpPr txBox="1"/>
          <p:nvPr>
            <p:ph type="ctrTitle"/>
          </p:nvPr>
        </p:nvSpPr>
        <p:spPr>
          <a:xfrm>
            <a:off x="870633" y="755488"/>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1"/>
                </a:solidFill>
                <a:latin typeface="Quicksand Medium"/>
                <a:ea typeface="Quicksand Medium"/>
                <a:cs typeface="Quicksand Medium"/>
                <a:sym typeface="Quicksand Medium"/>
              </a:rPr>
              <a:t>Thank</a:t>
            </a:r>
            <a:r>
              <a:rPr lang="en">
                <a:solidFill>
                  <a:schemeClr val="accent1"/>
                </a:solidFill>
                <a:latin typeface="Quicksand Medium"/>
                <a:ea typeface="Quicksand Medium"/>
                <a:cs typeface="Quicksand Medium"/>
                <a:sym typeface="Quicksand Medium"/>
              </a:rPr>
              <a:t> you!</a:t>
            </a:r>
            <a:endParaRPr>
              <a:solidFill>
                <a:schemeClr val="accent1"/>
              </a:solidFill>
              <a:latin typeface="Quicksand Medium"/>
              <a:ea typeface="Quicksand Medium"/>
              <a:cs typeface="Quicksand Medium"/>
              <a:sym typeface="Quicksand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cxnSp>
        <p:nvCxnSpPr>
          <p:cNvPr id="416" name="Google Shape;416;p50"/>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417" name="Google Shape;417;p50"/>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420" name="Google Shape;420;p50"/>
          <p:cNvSpPr txBox="1"/>
          <p:nvPr/>
        </p:nvSpPr>
        <p:spPr>
          <a:xfrm>
            <a:off x="0" y="1066200"/>
            <a:ext cx="1261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Cost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Review</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p:txBody>
      </p:sp>
      <p:sp>
        <p:nvSpPr>
          <p:cNvPr id="421" name="Google Shape;421;p50"/>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422" name="Google Shape;422;p50"/>
          <p:cNvSpPr txBox="1"/>
          <p:nvPr/>
        </p:nvSpPr>
        <p:spPr>
          <a:xfrm>
            <a:off x="1607575" y="1800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423" name="Google Shape;423;p50"/>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Behind The Scenes</a:t>
            </a:r>
            <a:endParaRPr sz="2600">
              <a:solidFill>
                <a:schemeClr val="accent1"/>
              </a:solidFill>
              <a:latin typeface="Quicksand Medium"/>
              <a:ea typeface="Quicksand Medium"/>
              <a:cs typeface="Quicksand Medium"/>
              <a:sym typeface="Quicksand Medium"/>
            </a:endParaRPr>
          </a:p>
        </p:txBody>
      </p:sp>
      <p:pic>
        <p:nvPicPr>
          <p:cNvPr id="424" name="Google Shape;424;p50"/>
          <p:cNvPicPr preferRelativeResize="0"/>
          <p:nvPr/>
        </p:nvPicPr>
        <p:blipFill>
          <a:blip r:embed="rId3">
            <a:alphaModFix/>
          </a:blip>
          <a:stretch>
            <a:fillRect/>
          </a:stretch>
        </p:blipFill>
        <p:spPr>
          <a:xfrm>
            <a:off x="1607575" y="1146200"/>
            <a:ext cx="2569874" cy="3426499"/>
          </a:xfrm>
          <a:prstGeom prst="rect">
            <a:avLst/>
          </a:prstGeom>
          <a:noFill/>
          <a:ln cap="flat" cmpd="sng" w="19050">
            <a:solidFill>
              <a:schemeClr val="dk2"/>
            </a:solidFill>
            <a:prstDash val="solid"/>
            <a:round/>
            <a:headEnd len="sm" w="sm" type="none"/>
            <a:tailEnd len="sm" w="sm" type="none"/>
          </a:ln>
        </p:spPr>
      </p:pic>
      <p:pic>
        <p:nvPicPr>
          <p:cNvPr id="425" name="Google Shape;425;p50"/>
          <p:cNvPicPr preferRelativeResize="0"/>
          <p:nvPr/>
        </p:nvPicPr>
        <p:blipFill>
          <a:blip r:embed="rId4">
            <a:alphaModFix/>
          </a:blip>
          <a:stretch>
            <a:fillRect/>
          </a:stretch>
        </p:blipFill>
        <p:spPr>
          <a:xfrm>
            <a:off x="5543250" y="975100"/>
            <a:ext cx="2689875" cy="3586500"/>
          </a:xfrm>
          <a:prstGeom prst="rect">
            <a:avLst/>
          </a:prstGeom>
          <a:noFill/>
          <a:ln cap="flat" cmpd="sng" w="19050">
            <a:solidFill>
              <a:schemeClr val="dk2"/>
            </a:solidFill>
            <a:prstDash val="solid"/>
            <a:round/>
            <a:headEnd len="sm" w="sm" type="none"/>
            <a:tailEnd len="sm" w="sm" type="none"/>
          </a:ln>
        </p:spPr>
      </p:pic>
      <p:pic>
        <p:nvPicPr>
          <p:cNvPr id="426" name="Google Shape;426;p50"/>
          <p:cNvPicPr preferRelativeResize="0"/>
          <p:nvPr/>
        </p:nvPicPr>
        <p:blipFill>
          <a:blip r:embed="rId5">
            <a:alphaModFix/>
          </a:blip>
          <a:stretch>
            <a:fillRect/>
          </a:stretch>
        </p:blipFill>
        <p:spPr>
          <a:xfrm>
            <a:off x="3779675" y="2181400"/>
            <a:ext cx="2061573" cy="27487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51"/>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432" name="Google Shape;432;p51"/>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435" name="Google Shape;435;p51"/>
          <p:cNvSpPr txBox="1"/>
          <p:nvPr/>
        </p:nvSpPr>
        <p:spPr>
          <a:xfrm>
            <a:off x="0" y="1066200"/>
            <a:ext cx="1261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Cost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Review</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p:txBody>
      </p:sp>
      <p:sp>
        <p:nvSpPr>
          <p:cNvPr id="436" name="Google Shape;436;p51"/>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437" name="Google Shape;437;p51"/>
          <p:cNvSpPr txBox="1"/>
          <p:nvPr/>
        </p:nvSpPr>
        <p:spPr>
          <a:xfrm>
            <a:off x="1607575" y="1800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438" name="Google Shape;438;p51"/>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Behind The Scenes</a:t>
            </a:r>
            <a:endParaRPr sz="2600">
              <a:solidFill>
                <a:schemeClr val="accent1"/>
              </a:solidFill>
              <a:latin typeface="Quicksand Medium"/>
              <a:ea typeface="Quicksand Medium"/>
              <a:cs typeface="Quicksand Medium"/>
              <a:sym typeface="Quicksand Medium"/>
            </a:endParaRPr>
          </a:p>
        </p:txBody>
      </p:sp>
      <p:pic>
        <p:nvPicPr>
          <p:cNvPr id="439" name="Google Shape;439;p51" title="e47afc2a-7e23-47e7-96f1-b228e1c7c754.MP4">
            <a:hlinkClick r:id="rId3"/>
          </p:cNvPr>
          <p:cNvPicPr preferRelativeResize="0"/>
          <p:nvPr/>
        </p:nvPicPr>
        <p:blipFill>
          <a:blip r:embed="rId4">
            <a:alphaModFix/>
          </a:blip>
          <a:stretch>
            <a:fillRect/>
          </a:stretch>
        </p:blipFill>
        <p:spPr>
          <a:xfrm>
            <a:off x="2131788" y="1279088"/>
            <a:ext cx="5998275" cy="329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52"/>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445" name="Google Shape;445;p52"/>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2"/>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2"/>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448" name="Google Shape;448;p52"/>
          <p:cNvSpPr txBox="1"/>
          <p:nvPr/>
        </p:nvSpPr>
        <p:spPr>
          <a:xfrm>
            <a:off x="0" y="1066200"/>
            <a:ext cx="1261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Cost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Review</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p:txBody>
      </p:sp>
      <p:sp>
        <p:nvSpPr>
          <p:cNvPr id="449" name="Google Shape;449;p52"/>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450" name="Google Shape;450;p52"/>
          <p:cNvSpPr txBox="1"/>
          <p:nvPr/>
        </p:nvSpPr>
        <p:spPr>
          <a:xfrm>
            <a:off x="1607575" y="1800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451" name="Google Shape;451;p52"/>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Behind The Scenes</a:t>
            </a:r>
            <a:endParaRPr sz="2600">
              <a:solidFill>
                <a:schemeClr val="accent1"/>
              </a:solidFill>
              <a:latin typeface="Quicksand Medium"/>
              <a:ea typeface="Quicksand Medium"/>
              <a:cs typeface="Quicksand Medium"/>
              <a:sym typeface="Quicksand Medium"/>
            </a:endParaRPr>
          </a:p>
        </p:txBody>
      </p:sp>
      <p:pic>
        <p:nvPicPr>
          <p:cNvPr id="452" name="Google Shape;452;p52" title="a4d0e3a6-3659-40a7-8f45-91d39c157f51.MOV">
            <a:hlinkClick r:id="rId3"/>
          </p:cNvPr>
          <p:cNvPicPr preferRelativeResize="0"/>
          <p:nvPr/>
        </p:nvPicPr>
        <p:blipFill>
          <a:blip r:embed="rId4">
            <a:alphaModFix/>
          </a:blip>
          <a:stretch>
            <a:fillRect/>
          </a:stretch>
        </p:blipFill>
        <p:spPr>
          <a:xfrm>
            <a:off x="2151025" y="1361750"/>
            <a:ext cx="6096000" cy="335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cxnSp>
        <p:nvCxnSpPr>
          <p:cNvPr id="457" name="Google Shape;457;p53"/>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458" name="Google Shape;458;p53"/>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461" name="Google Shape;461;p53"/>
          <p:cNvSpPr txBox="1"/>
          <p:nvPr/>
        </p:nvSpPr>
        <p:spPr>
          <a:xfrm>
            <a:off x="0" y="1066200"/>
            <a:ext cx="1261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Cost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Review</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Execution Plan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(chatgpt 4 - multimodal)</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p:txBody>
      </p:sp>
      <p:sp>
        <p:nvSpPr>
          <p:cNvPr id="462" name="Google Shape;462;p53"/>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accent1"/>
              </a:solidFill>
              <a:latin typeface="Quicksand Medium"/>
              <a:ea typeface="Quicksand Medium"/>
              <a:cs typeface="Quicksand Medium"/>
              <a:sym typeface="Quicksand Medium"/>
            </a:endParaRPr>
          </a:p>
        </p:txBody>
      </p:sp>
      <p:sp>
        <p:nvSpPr>
          <p:cNvPr id="463" name="Google Shape;463;p53"/>
          <p:cNvSpPr txBox="1"/>
          <p:nvPr/>
        </p:nvSpPr>
        <p:spPr>
          <a:xfrm>
            <a:off x="1607575" y="1800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464" name="Google Shape;464;p53"/>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Behind The Scenes</a:t>
            </a:r>
            <a:endParaRPr sz="2600">
              <a:solidFill>
                <a:schemeClr val="accent1"/>
              </a:solidFill>
              <a:latin typeface="Quicksand Medium"/>
              <a:ea typeface="Quicksand Medium"/>
              <a:cs typeface="Quicksand Medium"/>
              <a:sym typeface="Quicksand Medium"/>
            </a:endParaRPr>
          </a:p>
        </p:txBody>
      </p:sp>
      <p:pic>
        <p:nvPicPr>
          <p:cNvPr id="465" name="Google Shape;465;p53" title="2afcda85-3cdf-45cb-b6b3-967e2331e988.MP4">
            <a:hlinkClick r:id="rId3"/>
          </p:cNvPr>
          <p:cNvPicPr preferRelativeResize="0"/>
          <p:nvPr/>
        </p:nvPicPr>
        <p:blipFill>
          <a:blip r:embed="rId4">
            <a:alphaModFix/>
          </a:blip>
          <a:stretch>
            <a:fillRect/>
          </a:stretch>
        </p:blipFill>
        <p:spPr>
          <a:xfrm>
            <a:off x="2671325" y="1032825"/>
            <a:ext cx="5055400" cy="379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cxnSp>
        <p:nvCxnSpPr>
          <p:cNvPr id="120" name="Google Shape;120;p27"/>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21" name="Google Shape;121;p27"/>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7"/>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7"/>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124" name="Google Shape;124;p27"/>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Motivation</a:t>
            </a:r>
            <a:endParaRPr sz="2600">
              <a:solidFill>
                <a:schemeClr val="accent1"/>
              </a:solidFill>
              <a:latin typeface="Quicksand Medium"/>
              <a:ea typeface="Quicksand Medium"/>
              <a:cs typeface="Quicksand Medium"/>
              <a:sym typeface="Quicksand Medium"/>
            </a:endParaRPr>
          </a:p>
        </p:txBody>
      </p:sp>
      <p:sp>
        <p:nvSpPr>
          <p:cNvPr id="125" name="Google Shape;125;p27"/>
          <p:cNvSpPr txBox="1"/>
          <p:nvPr/>
        </p:nvSpPr>
        <p:spPr>
          <a:xfrm>
            <a:off x="6683663" y="4605625"/>
            <a:ext cx="234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126" name="Google Shape;126;p27"/>
          <p:cNvSpPr txBox="1"/>
          <p:nvPr/>
        </p:nvSpPr>
        <p:spPr>
          <a:xfrm>
            <a:off x="0" y="1066200"/>
            <a:ext cx="134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72837"/>
                </a:solidFill>
                <a:latin typeface="Quicksand"/>
                <a:ea typeface="Quicksand"/>
                <a:cs typeface="Quicksand"/>
                <a:sym typeface="Quicksand"/>
              </a:rPr>
              <a:t>Motivation</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pic>
        <p:nvPicPr>
          <p:cNvPr id="127" name="Google Shape;127;p27"/>
          <p:cNvPicPr preferRelativeResize="0"/>
          <p:nvPr/>
        </p:nvPicPr>
        <p:blipFill>
          <a:blip r:embed="rId3">
            <a:alphaModFix/>
          </a:blip>
          <a:stretch>
            <a:fillRect/>
          </a:stretch>
        </p:blipFill>
        <p:spPr>
          <a:xfrm>
            <a:off x="1846225" y="1107500"/>
            <a:ext cx="6705600" cy="3181350"/>
          </a:xfrm>
          <a:prstGeom prst="rect">
            <a:avLst/>
          </a:prstGeom>
          <a:noFill/>
          <a:ln cap="flat" cmpd="sng" w="19050">
            <a:solidFill>
              <a:schemeClr val="dk2"/>
            </a:solidFill>
            <a:prstDash val="solid"/>
            <a:round/>
            <a:headEnd len="sm" w="sm" type="none"/>
            <a:tailEnd len="sm" w="sm" type="none"/>
          </a:ln>
        </p:spPr>
      </p:pic>
      <p:sp>
        <p:nvSpPr>
          <p:cNvPr id="128" name="Google Shape;128;p27"/>
          <p:cNvSpPr txBox="1"/>
          <p:nvPr/>
        </p:nvSpPr>
        <p:spPr>
          <a:xfrm>
            <a:off x="1607575" y="4421250"/>
            <a:ext cx="718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Blind individuals face issues while basic life activities like crossing roads, climbing stairs, looking for stones or potholes, etc.</a:t>
            </a:r>
            <a:endParaRPr sz="1800">
              <a:solidFill>
                <a:srgbClr val="272837"/>
              </a:solidFill>
              <a:latin typeface="Quicksand Medium"/>
              <a:ea typeface="Quicksand Medium"/>
              <a:cs typeface="Quicksand Medium"/>
              <a:sym typeface="Quicksand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71" name="Google Shape;471;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72" name="Google Shape;472;p54" title="IMG_9377.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cxnSp>
        <p:nvCxnSpPr>
          <p:cNvPr id="133" name="Google Shape;133;p28"/>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34" name="Google Shape;134;p28"/>
          <p:cNvSpPr/>
          <p:nvPr/>
        </p:nvSpPr>
        <p:spPr>
          <a:xfrm>
            <a:off x="1198500" y="609700"/>
            <a:ext cx="141600" cy="145800"/>
          </a:xfrm>
          <a:prstGeom prst="ellipse">
            <a:avLst/>
          </a:prstGeom>
          <a:solidFill>
            <a:srgbClr val="009688"/>
          </a:solidFill>
          <a:ln cap="flat" cmpd="sng" w="9525">
            <a:solidFill>
              <a:srgbClr val="0096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8"/>
          <p:cNvSpPr/>
          <p:nvPr/>
        </p:nvSpPr>
        <p:spPr>
          <a:xfrm>
            <a:off x="1111950" y="1227425"/>
            <a:ext cx="314700" cy="298800"/>
          </a:xfrm>
          <a:prstGeom prst="ellipse">
            <a:avLst/>
          </a:prstGeom>
          <a:solidFill>
            <a:srgbClr val="EEEEEE"/>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9688"/>
                </a:solidFill>
                <a:latin typeface="Quicksand Medium"/>
                <a:ea typeface="Quicksand Medium"/>
                <a:cs typeface="Quicksand Medium"/>
                <a:sym typeface="Quicksand Medium"/>
              </a:rPr>
              <a:t>Contents</a:t>
            </a:r>
            <a:endParaRPr>
              <a:solidFill>
                <a:srgbClr val="009688"/>
              </a:solidFill>
              <a:latin typeface="Quicksand Medium"/>
              <a:ea typeface="Quicksand Medium"/>
              <a:cs typeface="Quicksand Medium"/>
              <a:sym typeface="Quicksand Medium"/>
            </a:endParaRPr>
          </a:p>
        </p:txBody>
      </p:sp>
      <p:sp>
        <p:nvSpPr>
          <p:cNvPr id="137" name="Google Shape;137;p28"/>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009688"/>
                </a:solidFill>
                <a:latin typeface="Quicksand Medium"/>
                <a:ea typeface="Quicksand Medium"/>
                <a:cs typeface="Quicksand Medium"/>
                <a:sym typeface="Quicksand Medium"/>
              </a:rPr>
              <a:t>Motivation</a:t>
            </a:r>
            <a:endParaRPr sz="2600">
              <a:solidFill>
                <a:srgbClr val="009688"/>
              </a:solidFill>
              <a:latin typeface="Quicksand Medium"/>
              <a:ea typeface="Quicksand Medium"/>
              <a:cs typeface="Quicksand Medium"/>
              <a:sym typeface="Quicksand Medium"/>
            </a:endParaRPr>
          </a:p>
        </p:txBody>
      </p:sp>
      <p:pic>
        <p:nvPicPr>
          <p:cNvPr id="138" name="Google Shape;138;p28"/>
          <p:cNvPicPr preferRelativeResize="0"/>
          <p:nvPr/>
        </p:nvPicPr>
        <p:blipFill>
          <a:blip r:embed="rId3">
            <a:alphaModFix/>
          </a:blip>
          <a:stretch>
            <a:fillRect/>
          </a:stretch>
        </p:blipFill>
        <p:spPr>
          <a:xfrm>
            <a:off x="2472388" y="1071100"/>
            <a:ext cx="5589476" cy="3001299"/>
          </a:xfrm>
          <a:prstGeom prst="rect">
            <a:avLst/>
          </a:prstGeom>
          <a:noFill/>
          <a:ln cap="flat" cmpd="sng" w="19050">
            <a:solidFill>
              <a:srgbClr val="303030"/>
            </a:solidFill>
            <a:prstDash val="solid"/>
            <a:round/>
            <a:headEnd len="sm" w="sm" type="none"/>
            <a:tailEnd len="sm" w="sm" type="none"/>
          </a:ln>
        </p:spPr>
      </p:pic>
      <p:sp>
        <p:nvSpPr>
          <p:cNvPr id="139" name="Google Shape;139;p28"/>
          <p:cNvSpPr txBox="1"/>
          <p:nvPr/>
        </p:nvSpPr>
        <p:spPr>
          <a:xfrm>
            <a:off x="1607575" y="4168400"/>
            <a:ext cx="70467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220 million visually impaired people globally</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FF0000"/>
                </a:solidFill>
                <a:latin typeface="Quicksand Medium"/>
                <a:ea typeface="Quicksand Medium"/>
                <a:cs typeface="Quicksand Medium"/>
                <a:sym typeface="Quicksand Medium"/>
              </a:rPr>
              <a:t>India</a:t>
            </a:r>
            <a:r>
              <a:rPr lang="en" sz="1800">
                <a:solidFill>
                  <a:srgbClr val="272837"/>
                </a:solidFill>
                <a:latin typeface="Quicksand Medium"/>
                <a:ea typeface="Quicksand Medium"/>
                <a:cs typeface="Quicksand Medium"/>
                <a:sym typeface="Quicksand Medium"/>
              </a:rPr>
              <a:t> has the </a:t>
            </a:r>
            <a:r>
              <a:rPr lang="en" sz="1800">
                <a:solidFill>
                  <a:srgbClr val="FF0000"/>
                </a:solidFill>
                <a:latin typeface="Quicksand Medium"/>
                <a:ea typeface="Quicksand Medium"/>
                <a:cs typeface="Quicksand Medium"/>
                <a:sym typeface="Quicksand Medium"/>
              </a:rPr>
              <a:t>largest</a:t>
            </a:r>
            <a:r>
              <a:rPr lang="en" sz="1800">
                <a:solidFill>
                  <a:srgbClr val="272837"/>
                </a:solidFill>
                <a:latin typeface="Quicksand Medium"/>
                <a:ea typeface="Quicksand Medium"/>
                <a:cs typeface="Quicksand Medium"/>
                <a:sym typeface="Quicksand Medium"/>
              </a:rPr>
              <a:t> </a:t>
            </a:r>
            <a:r>
              <a:rPr lang="en" sz="1800">
                <a:solidFill>
                  <a:srgbClr val="FF0000"/>
                </a:solidFill>
                <a:latin typeface="Quicksand Medium"/>
                <a:ea typeface="Quicksand Medium"/>
                <a:cs typeface="Quicksand Medium"/>
                <a:sym typeface="Quicksand Medium"/>
              </a:rPr>
              <a:t>blind population</a:t>
            </a:r>
            <a:r>
              <a:rPr lang="en" sz="1800">
                <a:solidFill>
                  <a:srgbClr val="272837"/>
                </a:solidFill>
                <a:latin typeface="Quicksand Medium"/>
                <a:ea typeface="Quicksand Medium"/>
                <a:cs typeface="Quicksand Medium"/>
                <a:sym typeface="Quicksand Medium"/>
              </a:rPr>
              <a:t> (~ 54%)</a:t>
            </a:r>
            <a:endParaRPr sz="1800">
              <a:solidFill>
                <a:srgbClr val="272837"/>
              </a:solidFill>
              <a:latin typeface="Quicksand Medium"/>
              <a:ea typeface="Quicksand Medium"/>
              <a:cs typeface="Quicksand Medium"/>
              <a:sym typeface="Quicksand Medium"/>
            </a:endParaRPr>
          </a:p>
        </p:txBody>
      </p:sp>
      <p:sp>
        <p:nvSpPr>
          <p:cNvPr id="140" name="Google Shape;140;p28"/>
          <p:cNvSpPr txBox="1"/>
          <p:nvPr/>
        </p:nvSpPr>
        <p:spPr>
          <a:xfrm>
            <a:off x="0" y="1066200"/>
            <a:ext cx="134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72837"/>
                </a:solidFill>
                <a:latin typeface="Quicksand"/>
                <a:ea typeface="Quicksand"/>
                <a:cs typeface="Quicksand"/>
                <a:sym typeface="Quicksand"/>
              </a:rPr>
              <a:t>Motivation</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29"/>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46" name="Google Shape;146;p29"/>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149" name="Google Shape;149;p29"/>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Current solutions</a:t>
            </a:r>
            <a:endParaRPr sz="2600">
              <a:solidFill>
                <a:schemeClr val="accent1"/>
              </a:solidFill>
              <a:latin typeface="Quicksand Medium"/>
              <a:ea typeface="Quicksand Medium"/>
              <a:cs typeface="Quicksand Medium"/>
              <a:sym typeface="Quicksand Medium"/>
            </a:endParaRPr>
          </a:p>
        </p:txBody>
      </p:sp>
      <p:sp>
        <p:nvSpPr>
          <p:cNvPr id="150" name="Google Shape;150;p29"/>
          <p:cNvSpPr txBox="1"/>
          <p:nvPr/>
        </p:nvSpPr>
        <p:spPr>
          <a:xfrm>
            <a:off x="1607575" y="1227425"/>
            <a:ext cx="70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 </a:t>
            </a:r>
            <a:endParaRPr sz="1800">
              <a:solidFill>
                <a:srgbClr val="272837"/>
              </a:solidFill>
              <a:latin typeface="Quicksand Medium"/>
              <a:ea typeface="Quicksand Medium"/>
              <a:cs typeface="Quicksand Medium"/>
              <a:sym typeface="Quicksand Medium"/>
            </a:endParaRPr>
          </a:p>
        </p:txBody>
      </p:sp>
      <p:pic>
        <p:nvPicPr>
          <p:cNvPr id="151" name="Google Shape;151;p29"/>
          <p:cNvPicPr preferRelativeResize="0"/>
          <p:nvPr/>
        </p:nvPicPr>
        <p:blipFill rotWithShape="1">
          <a:blip r:embed="rId3">
            <a:alphaModFix/>
          </a:blip>
          <a:srcRect b="0" l="35030" r="26047" t="13703"/>
          <a:stretch/>
        </p:blipFill>
        <p:spPr>
          <a:xfrm>
            <a:off x="6830976" y="1667218"/>
            <a:ext cx="2048974" cy="2553694"/>
          </a:xfrm>
          <a:prstGeom prst="rect">
            <a:avLst/>
          </a:prstGeom>
          <a:noFill/>
          <a:ln cap="flat" cmpd="sng" w="19050">
            <a:solidFill>
              <a:schemeClr val="dk2"/>
            </a:solidFill>
            <a:prstDash val="solid"/>
            <a:round/>
            <a:headEnd len="sm" w="sm" type="none"/>
            <a:tailEnd len="sm" w="sm" type="none"/>
          </a:ln>
        </p:spPr>
      </p:pic>
      <p:pic>
        <p:nvPicPr>
          <p:cNvPr id="152" name="Google Shape;152;p29"/>
          <p:cNvPicPr preferRelativeResize="0"/>
          <p:nvPr/>
        </p:nvPicPr>
        <p:blipFill rotWithShape="1">
          <a:blip r:embed="rId4">
            <a:alphaModFix/>
          </a:blip>
          <a:srcRect b="0" l="14575" r="27217" t="0"/>
          <a:stretch/>
        </p:blipFill>
        <p:spPr>
          <a:xfrm>
            <a:off x="4221274" y="1667212"/>
            <a:ext cx="2176103" cy="2553700"/>
          </a:xfrm>
          <a:prstGeom prst="rect">
            <a:avLst/>
          </a:prstGeom>
          <a:noFill/>
          <a:ln cap="flat" cmpd="sng" w="19050">
            <a:solidFill>
              <a:schemeClr val="dk2"/>
            </a:solidFill>
            <a:prstDash val="solid"/>
            <a:round/>
            <a:headEnd len="sm" w="sm" type="none"/>
            <a:tailEnd len="sm" w="sm" type="none"/>
          </a:ln>
        </p:spPr>
      </p:pic>
      <p:pic>
        <p:nvPicPr>
          <p:cNvPr id="153" name="Google Shape;153;p29"/>
          <p:cNvPicPr preferRelativeResize="0"/>
          <p:nvPr/>
        </p:nvPicPr>
        <p:blipFill rotWithShape="1">
          <a:blip r:embed="rId5">
            <a:alphaModFix/>
          </a:blip>
          <a:srcRect b="0" l="18604" r="22706" t="0"/>
          <a:stretch/>
        </p:blipFill>
        <p:spPr>
          <a:xfrm>
            <a:off x="1527738" y="1654936"/>
            <a:ext cx="2176100" cy="2578215"/>
          </a:xfrm>
          <a:prstGeom prst="rect">
            <a:avLst/>
          </a:prstGeom>
          <a:noFill/>
          <a:ln cap="flat" cmpd="sng" w="19050">
            <a:solidFill>
              <a:schemeClr val="dk2"/>
            </a:solidFill>
            <a:prstDash val="solid"/>
            <a:round/>
            <a:headEnd len="sm" w="sm" type="none"/>
            <a:tailEnd len="sm" w="sm" type="none"/>
          </a:ln>
        </p:spPr>
      </p:pic>
      <p:sp>
        <p:nvSpPr>
          <p:cNvPr id="154" name="Google Shape;154;p29"/>
          <p:cNvSpPr txBox="1"/>
          <p:nvPr/>
        </p:nvSpPr>
        <p:spPr>
          <a:xfrm>
            <a:off x="1371239" y="4494550"/>
            <a:ext cx="248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Guide Dogs</a:t>
            </a:r>
            <a:endParaRPr sz="1800">
              <a:solidFill>
                <a:srgbClr val="272837"/>
              </a:solidFill>
              <a:latin typeface="Quicksand Medium"/>
              <a:ea typeface="Quicksand Medium"/>
              <a:cs typeface="Quicksand Medium"/>
              <a:sym typeface="Quicksand Medium"/>
            </a:endParaRPr>
          </a:p>
        </p:txBody>
      </p:sp>
      <p:sp>
        <p:nvSpPr>
          <p:cNvPr id="155" name="Google Shape;155;p29"/>
          <p:cNvSpPr txBox="1"/>
          <p:nvPr/>
        </p:nvSpPr>
        <p:spPr>
          <a:xfrm>
            <a:off x="4027463" y="4494550"/>
            <a:ext cx="248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Human Aid</a:t>
            </a:r>
            <a:endParaRPr sz="1800">
              <a:solidFill>
                <a:srgbClr val="272837"/>
              </a:solidFill>
              <a:latin typeface="Quicksand Medium"/>
              <a:ea typeface="Quicksand Medium"/>
              <a:cs typeface="Quicksand Medium"/>
              <a:sym typeface="Quicksand Medium"/>
            </a:endParaRPr>
          </a:p>
        </p:txBody>
      </p:sp>
      <p:sp>
        <p:nvSpPr>
          <p:cNvPr id="156" name="Google Shape;156;p29"/>
          <p:cNvSpPr txBox="1"/>
          <p:nvPr/>
        </p:nvSpPr>
        <p:spPr>
          <a:xfrm>
            <a:off x="6683688" y="4494550"/>
            <a:ext cx="234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Walking Cane</a:t>
            </a:r>
            <a:endParaRPr sz="1800">
              <a:solidFill>
                <a:srgbClr val="272837"/>
              </a:solidFill>
              <a:latin typeface="Quicksand Medium"/>
              <a:ea typeface="Quicksand Medium"/>
              <a:cs typeface="Quicksand Medium"/>
              <a:sym typeface="Quicksand Medium"/>
            </a:endParaRPr>
          </a:p>
        </p:txBody>
      </p:sp>
      <p:sp>
        <p:nvSpPr>
          <p:cNvPr id="157" name="Google Shape;157;p29"/>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Current Solutions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30"/>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63" name="Google Shape;163;p30"/>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166" name="Google Shape;166;p30"/>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Why canes?</a:t>
            </a:r>
            <a:endParaRPr sz="2600">
              <a:solidFill>
                <a:schemeClr val="accent1"/>
              </a:solidFill>
              <a:latin typeface="Quicksand Medium"/>
              <a:ea typeface="Quicksand Medium"/>
              <a:cs typeface="Quicksand Medium"/>
              <a:sym typeface="Quicksand Medium"/>
            </a:endParaRPr>
          </a:p>
        </p:txBody>
      </p:sp>
      <p:sp>
        <p:nvSpPr>
          <p:cNvPr id="167" name="Google Shape;167;p30"/>
          <p:cNvSpPr txBox="1"/>
          <p:nvPr/>
        </p:nvSpPr>
        <p:spPr>
          <a:xfrm>
            <a:off x="1607575" y="2012850"/>
            <a:ext cx="314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Canes is the </a:t>
            </a:r>
            <a:r>
              <a:rPr b="1" lang="en" sz="1800">
                <a:solidFill>
                  <a:srgbClr val="272837"/>
                </a:solidFill>
                <a:latin typeface="Quicksand"/>
                <a:ea typeface="Quicksand"/>
                <a:cs typeface="Quicksand"/>
                <a:sym typeface="Quicksand"/>
              </a:rPr>
              <a:t>most popular</a:t>
            </a:r>
            <a:r>
              <a:rPr lang="en" sz="1800">
                <a:solidFill>
                  <a:srgbClr val="272837"/>
                </a:solidFill>
                <a:latin typeface="Quicksand Medium"/>
                <a:ea typeface="Quicksand Medium"/>
                <a:cs typeface="Quicksand Medium"/>
                <a:sym typeface="Quicksand Medium"/>
              </a:rPr>
              <a:t> type of aid because -</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AutoNum type="alphaLcPeriod"/>
            </a:pPr>
            <a:r>
              <a:rPr lang="en" sz="1800">
                <a:solidFill>
                  <a:srgbClr val="272837"/>
                </a:solidFill>
                <a:latin typeface="Quicksand Medium"/>
                <a:ea typeface="Quicksand Medium"/>
                <a:cs typeface="Quicksand Medium"/>
                <a:sym typeface="Quicksand Medium"/>
              </a:rPr>
              <a:t>Easily available</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AutoNum type="alphaLcPeriod"/>
            </a:pPr>
            <a:r>
              <a:rPr lang="en" sz="1800">
                <a:solidFill>
                  <a:srgbClr val="272837"/>
                </a:solidFill>
                <a:latin typeface="Quicksand Medium"/>
                <a:ea typeface="Quicksand Medium"/>
                <a:cs typeface="Quicksand Medium"/>
                <a:sym typeface="Quicksand Medium"/>
              </a:rPr>
              <a:t>Cost effective</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p:txBody>
      </p:sp>
      <p:sp>
        <p:nvSpPr>
          <p:cNvPr id="168" name="Google Shape;168;p30"/>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Why canes?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pic>
        <p:nvPicPr>
          <p:cNvPr id="169" name="Google Shape;169;p30"/>
          <p:cNvPicPr preferRelativeResize="0"/>
          <p:nvPr/>
        </p:nvPicPr>
        <p:blipFill rotWithShape="1">
          <a:blip r:embed="rId3">
            <a:alphaModFix/>
          </a:blip>
          <a:srcRect b="0" l="0" r="6716" t="0"/>
          <a:stretch/>
        </p:blipFill>
        <p:spPr>
          <a:xfrm>
            <a:off x="4901106" y="1385825"/>
            <a:ext cx="3996719" cy="3101150"/>
          </a:xfrm>
          <a:prstGeom prst="rect">
            <a:avLst/>
          </a:prstGeom>
          <a:noFill/>
          <a:ln cap="flat" cmpd="sng" w="19050">
            <a:solidFill>
              <a:schemeClr val="dk2"/>
            </a:solidFill>
            <a:prstDash val="solid"/>
            <a:round/>
            <a:headEnd len="sm" w="sm" type="none"/>
            <a:tailEnd len="sm" w="sm" type="none"/>
          </a:ln>
        </p:spPr>
      </p:pic>
      <p:sp>
        <p:nvSpPr>
          <p:cNvPr id="170" name="Google Shape;170;p30"/>
          <p:cNvSpPr/>
          <p:nvPr/>
        </p:nvSpPr>
        <p:spPr>
          <a:xfrm>
            <a:off x="8187700" y="3486950"/>
            <a:ext cx="213900" cy="9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txBox="1"/>
          <p:nvPr/>
        </p:nvSpPr>
        <p:spPr>
          <a:xfrm>
            <a:off x="8104545" y="3356284"/>
            <a:ext cx="69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716B6C"/>
                </a:solidFill>
              </a:rPr>
              <a:t>Mn</a:t>
            </a:r>
            <a:endParaRPr b="1" sz="1100">
              <a:solidFill>
                <a:srgbClr val="716B6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cxnSp>
        <p:nvCxnSpPr>
          <p:cNvPr id="176" name="Google Shape;176;p31"/>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77" name="Google Shape;177;p31"/>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180" name="Google Shape;180;p31"/>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Market Analysis</a:t>
            </a:r>
            <a:endParaRPr sz="2600">
              <a:solidFill>
                <a:schemeClr val="accent1"/>
              </a:solidFill>
              <a:latin typeface="Quicksand Medium"/>
              <a:ea typeface="Quicksand Medium"/>
              <a:cs typeface="Quicksand Medium"/>
              <a:sym typeface="Quicksand Medium"/>
            </a:endParaRPr>
          </a:p>
        </p:txBody>
      </p:sp>
      <p:sp>
        <p:nvSpPr>
          <p:cNvPr id="181" name="Google Shape;181;p31"/>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Market Analysis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182" name="Google Shape;182;p31"/>
          <p:cNvSpPr txBox="1"/>
          <p:nvPr/>
        </p:nvSpPr>
        <p:spPr>
          <a:xfrm>
            <a:off x="1803938" y="4011738"/>
            <a:ext cx="7182900" cy="808200"/>
          </a:xfrm>
          <a:prstGeom prst="rect">
            <a:avLst/>
          </a:prstGeom>
          <a:noFill/>
          <a:ln>
            <a:noFill/>
          </a:ln>
        </p:spPr>
        <p:txBody>
          <a:bodyPr anchorCtr="0" anchor="t" bIns="91425" lIns="91425" spcFirstLastPara="1" rIns="91425" wrap="square" tIns="91425">
            <a:spAutoFit/>
          </a:bodyPr>
          <a:lstStyle/>
          <a:p>
            <a:pPr indent="-342900" lvl="0" marL="457200" rtl="0" algn="l">
              <a:lnSpc>
                <a:spcPct val="75000"/>
              </a:lnSpc>
              <a:spcBef>
                <a:spcPts val="0"/>
              </a:spcBef>
              <a:spcAft>
                <a:spcPts val="0"/>
              </a:spcAft>
              <a:buSzPts val="1800"/>
              <a:buFont typeface="Quicksand Medium"/>
              <a:buChar char="●"/>
            </a:pPr>
            <a:r>
              <a:rPr lang="en" sz="1800">
                <a:solidFill>
                  <a:srgbClr val="FF0000"/>
                </a:solidFill>
                <a:latin typeface="Quicksand Medium"/>
                <a:ea typeface="Quicksand Medium"/>
                <a:cs typeface="Quicksand Medium"/>
                <a:sym typeface="Quicksand Medium"/>
              </a:rPr>
              <a:t>Indian </a:t>
            </a:r>
            <a:r>
              <a:rPr lang="en" sz="1800">
                <a:solidFill>
                  <a:srgbClr val="272837"/>
                </a:solidFill>
                <a:latin typeface="Quicksand Medium"/>
                <a:ea typeface="Quicksand Medium"/>
                <a:cs typeface="Quicksand Medium"/>
                <a:sym typeface="Quicksand Medium"/>
              </a:rPr>
              <a:t>market ~ </a:t>
            </a:r>
            <a:r>
              <a:rPr lang="en" sz="1800">
                <a:solidFill>
                  <a:srgbClr val="FF0000"/>
                </a:solidFill>
                <a:latin typeface="Quicksand Medium"/>
                <a:ea typeface="Quicksand Medium"/>
                <a:cs typeface="Quicksand Medium"/>
                <a:sym typeface="Quicksand Medium"/>
              </a:rPr>
              <a:t>INR 200 crore</a:t>
            </a:r>
            <a:r>
              <a:rPr lang="en" sz="1800">
                <a:solidFill>
                  <a:srgbClr val="272837"/>
                </a:solidFill>
                <a:latin typeface="Quicksand Medium"/>
                <a:ea typeface="Quicksand Medium"/>
                <a:cs typeface="Quicksand Medium"/>
                <a:sym typeface="Quicksand Medium"/>
              </a:rPr>
              <a:t> in 2020.</a:t>
            </a:r>
            <a:endParaRPr sz="1800">
              <a:solidFill>
                <a:srgbClr val="272837"/>
              </a:solidFill>
              <a:latin typeface="Quicksand Medium"/>
              <a:ea typeface="Quicksand Medium"/>
              <a:cs typeface="Quicksand Medium"/>
              <a:sym typeface="Quicksand Medium"/>
            </a:endParaRPr>
          </a:p>
          <a:p>
            <a:pPr indent="0" lvl="0" marL="457200" rtl="0" algn="l">
              <a:lnSpc>
                <a:spcPct val="75000"/>
              </a:lnSpc>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342900" lvl="0" marL="457200" rtl="0" algn="l">
              <a:lnSpc>
                <a:spcPct val="75000"/>
              </a:lnSpc>
              <a:spcBef>
                <a:spcPts val="0"/>
              </a:spcBef>
              <a:spcAft>
                <a:spcPts val="0"/>
              </a:spcAft>
              <a:buClr>
                <a:srgbClr val="272837"/>
              </a:buClr>
              <a:buSzPts val="1800"/>
              <a:buFont typeface="Quicksand Medium"/>
              <a:buChar char="●"/>
            </a:pPr>
            <a:r>
              <a:rPr lang="en" sz="1800">
                <a:solidFill>
                  <a:srgbClr val="FF0000"/>
                </a:solidFill>
                <a:latin typeface="Quicksand Medium"/>
                <a:ea typeface="Quicksand Medium"/>
                <a:cs typeface="Quicksand Medium"/>
                <a:sym typeface="Quicksand Medium"/>
              </a:rPr>
              <a:t>Growing</a:t>
            </a:r>
            <a:r>
              <a:rPr lang="en" sz="1800">
                <a:solidFill>
                  <a:srgbClr val="272837"/>
                </a:solidFill>
                <a:latin typeface="Quicksand Medium"/>
                <a:ea typeface="Quicksand Medium"/>
                <a:cs typeface="Quicksand Medium"/>
                <a:sym typeface="Quicksand Medium"/>
              </a:rPr>
              <a:t> at a CAGR of </a:t>
            </a:r>
            <a:r>
              <a:rPr lang="en" sz="1800">
                <a:solidFill>
                  <a:srgbClr val="FF0000"/>
                </a:solidFill>
                <a:latin typeface="Quicksand Medium"/>
                <a:ea typeface="Quicksand Medium"/>
                <a:cs typeface="Quicksand Medium"/>
                <a:sym typeface="Quicksand Medium"/>
              </a:rPr>
              <a:t>5%</a:t>
            </a:r>
            <a:r>
              <a:rPr lang="en" sz="1800">
                <a:solidFill>
                  <a:srgbClr val="272837"/>
                </a:solidFill>
                <a:latin typeface="Quicksand Medium"/>
                <a:ea typeface="Quicksand Medium"/>
                <a:cs typeface="Quicksand Medium"/>
                <a:sym typeface="Quicksand Medium"/>
              </a:rPr>
              <a:t> from 2021 to 2028</a:t>
            </a:r>
            <a:endParaRPr sz="1800">
              <a:solidFill>
                <a:srgbClr val="272837"/>
              </a:solidFill>
              <a:latin typeface="Quicksand Medium"/>
              <a:ea typeface="Quicksand Medium"/>
              <a:cs typeface="Quicksand Medium"/>
              <a:sym typeface="Quicksand Medium"/>
            </a:endParaRPr>
          </a:p>
        </p:txBody>
      </p:sp>
      <p:pic>
        <p:nvPicPr>
          <p:cNvPr id="183" name="Google Shape;183;p31" title="Points scored"/>
          <p:cNvPicPr preferRelativeResize="0"/>
          <p:nvPr/>
        </p:nvPicPr>
        <p:blipFill>
          <a:blip r:embed="rId3">
            <a:alphaModFix/>
          </a:blip>
          <a:stretch>
            <a:fillRect/>
          </a:stretch>
        </p:blipFill>
        <p:spPr>
          <a:xfrm>
            <a:off x="3077558" y="1066200"/>
            <a:ext cx="4242930" cy="2623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cxnSp>
        <p:nvCxnSpPr>
          <p:cNvPr id="189" name="Google Shape;189;p32"/>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190" name="Google Shape;190;p32"/>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Target Audience for Our Product</a:t>
            </a:r>
            <a:endParaRPr sz="2600">
              <a:solidFill>
                <a:schemeClr val="accent1"/>
              </a:solidFill>
              <a:latin typeface="Quicksand Medium"/>
              <a:ea typeface="Quicksand Medium"/>
              <a:cs typeface="Quicksand Medium"/>
              <a:sym typeface="Quicksand Medium"/>
            </a:endParaRPr>
          </a:p>
        </p:txBody>
      </p:sp>
      <p:sp>
        <p:nvSpPr>
          <p:cNvPr id="191" name="Google Shape;191;p32"/>
          <p:cNvSpPr txBox="1"/>
          <p:nvPr/>
        </p:nvSpPr>
        <p:spPr>
          <a:xfrm>
            <a:off x="1607575" y="1951350"/>
            <a:ext cx="69963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Quicksand Medium"/>
              <a:buChar char="●"/>
            </a:pPr>
            <a:r>
              <a:rPr b="1" lang="en" sz="1800">
                <a:solidFill>
                  <a:srgbClr val="272837"/>
                </a:solidFill>
                <a:latin typeface="Quicksand"/>
                <a:ea typeface="Quicksand"/>
                <a:cs typeface="Quicksand"/>
                <a:sym typeface="Quicksand"/>
              </a:rPr>
              <a:t>B2C</a:t>
            </a:r>
            <a:r>
              <a:rPr lang="en" sz="1800">
                <a:solidFill>
                  <a:srgbClr val="272837"/>
                </a:solidFill>
                <a:latin typeface="Quicksand Medium"/>
                <a:ea typeface="Quicksand Medium"/>
                <a:cs typeface="Quicksand Medium"/>
                <a:sym typeface="Quicksand Medium"/>
              </a:rPr>
              <a:t> - Directly catering </a:t>
            </a:r>
            <a:r>
              <a:rPr lang="en" sz="1800">
                <a:solidFill>
                  <a:srgbClr val="272837"/>
                </a:solidFill>
                <a:latin typeface="Quicksand Medium"/>
                <a:ea typeface="Quicksand Medium"/>
                <a:cs typeface="Quicksand Medium"/>
                <a:sym typeface="Quicksand Medium"/>
              </a:rPr>
              <a:t>the </a:t>
            </a:r>
            <a:r>
              <a:rPr lang="en" sz="1800">
                <a:solidFill>
                  <a:srgbClr val="272837"/>
                </a:solidFill>
                <a:latin typeface="Quicksand Medium"/>
                <a:ea typeface="Quicksand Medium"/>
                <a:cs typeface="Quicksand Medium"/>
                <a:sym typeface="Quicksand Medium"/>
              </a:rPr>
              <a:t>visually impaired &amp; blind people.</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b="1" lang="en" sz="1800">
                <a:solidFill>
                  <a:srgbClr val="272837"/>
                </a:solidFill>
                <a:latin typeface="Quicksand"/>
                <a:ea typeface="Quicksand"/>
                <a:cs typeface="Quicksand"/>
                <a:sym typeface="Quicksand"/>
              </a:rPr>
              <a:t>Donors</a:t>
            </a:r>
            <a:r>
              <a:rPr lang="en" sz="1800">
                <a:solidFill>
                  <a:srgbClr val="272837"/>
                </a:solidFill>
                <a:latin typeface="Quicksand Medium"/>
                <a:ea typeface="Quicksand Medium"/>
                <a:cs typeface="Quicksand Medium"/>
                <a:sym typeface="Quicksand Medium"/>
              </a:rPr>
              <a:t> who may donate to the blind people.</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b="1" lang="en" sz="1800">
                <a:solidFill>
                  <a:srgbClr val="272837"/>
                </a:solidFill>
                <a:latin typeface="Quicksand"/>
                <a:ea typeface="Quicksand"/>
                <a:cs typeface="Quicksand"/>
                <a:sym typeface="Quicksand"/>
              </a:rPr>
              <a:t>B2B</a:t>
            </a:r>
            <a:r>
              <a:rPr lang="en" sz="1800">
                <a:solidFill>
                  <a:srgbClr val="272837"/>
                </a:solidFill>
                <a:latin typeface="Quicksand Medium"/>
                <a:ea typeface="Quicksand Medium"/>
                <a:cs typeface="Quicksand Medium"/>
                <a:sym typeface="Quicksand Medium"/>
              </a:rPr>
              <a:t> - Hospitals &amp; rehabilitation centers that help the blind.</a:t>
            </a:r>
            <a:endParaRPr sz="1800">
              <a:solidFill>
                <a:srgbClr val="272837"/>
              </a:solidFill>
              <a:latin typeface="Quicksand Medium"/>
              <a:ea typeface="Quicksand Medium"/>
              <a:cs typeface="Quicksand Medium"/>
              <a:sym typeface="Quicksand Medium"/>
            </a:endParaRPr>
          </a:p>
          <a:p>
            <a:pPr indent="-342900" lvl="0" marL="457200" rtl="0" algn="l">
              <a:lnSpc>
                <a:spcPct val="150000"/>
              </a:lnSpc>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Many organisations are obliged to share a part of their profits as a donations.</a:t>
            </a:r>
            <a:endParaRPr sz="1800">
              <a:solidFill>
                <a:srgbClr val="272837"/>
              </a:solidFill>
              <a:latin typeface="Quicksand Medium"/>
              <a:ea typeface="Quicksand Medium"/>
              <a:cs typeface="Quicksand Medium"/>
              <a:sym typeface="Quicksand Medium"/>
            </a:endParaRPr>
          </a:p>
        </p:txBody>
      </p:sp>
      <p:sp>
        <p:nvSpPr>
          <p:cNvPr id="192" name="Google Shape;192;p32"/>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Target Audience</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Existing Product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193" name="Google Shape;193;p32"/>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cxnSp>
        <p:nvCxnSpPr>
          <p:cNvPr id="199" name="Google Shape;199;p33"/>
          <p:cNvCxnSpPr/>
          <p:nvPr/>
        </p:nvCxnSpPr>
        <p:spPr>
          <a:xfrm>
            <a:off x="1261500" y="-3150"/>
            <a:ext cx="15600" cy="5149800"/>
          </a:xfrm>
          <a:prstGeom prst="straightConnector1">
            <a:avLst/>
          </a:prstGeom>
          <a:noFill/>
          <a:ln cap="flat" cmpd="sng" w="19050">
            <a:solidFill>
              <a:srgbClr val="272837"/>
            </a:solidFill>
            <a:prstDash val="solid"/>
            <a:round/>
            <a:headEnd len="med" w="med" type="none"/>
            <a:tailEnd len="med" w="med" type="none"/>
          </a:ln>
        </p:spPr>
      </p:cxnSp>
      <p:sp>
        <p:nvSpPr>
          <p:cNvPr id="200" name="Google Shape;200;p33"/>
          <p:cNvSpPr/>
          <p:nvPr/>
        </p:nvSpPr>
        <p:spPr>
          <a:xfrm>
            <a:off x="1198500" y="609700"/>
            <a:ext cx="141600" cy="145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1111950" y="1227425"/>
            <a:ext cx="314700" cy="298800"/>
          </a:xfrm>
          <a:prstGeom prst="ellipse">
            <a:avLst/>
          </a:prstGeom>
          <a:solidFill>
            <a:schemeClr val="accent2"/>
          </a:solidFill>
          <a:ln cap="flat" cmpd="sng" w="9525">
            <a:solidFill>
              <a:srgbClr val="2728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nvSpPr>
        <p:spPr>
          <a:xfrm>
            <a:off x="15600" y="209500"/>
            <a:ext cx="1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Quicksand Medium"/>
                <a:ea typeface="Quicksand Medium"/>
                <a:cs typeface="Quicksand Medium"/>
                <a:sym typeface="Quicksand Medium"/>
              </a:rPr>
              <a:t>Contents</a:t>
            </a:r>
            <a:endParaRPr>
              <a:solidFill>
                <a:schemeClr val="accent1"/>
              </a:solidFill>
              <a:latin typeface="Quicksand Medium"/>
              <a:ea typeface="Quicksand Medium"/>
              <a:cs typeface="Quicksand Medium"/>
              <a:sym typeface="Quicksand Medium"/>
            </a:endParaRPr>
          </a:p>
        </p:txBody>
      </p:sp>
      <p:sp>
        <p:nvSpPr>
          <p:cNvPr id="203" name="Google Shape;203;p33"/>
          <p:cNvSpPr txBox="1"/>
          <p:nvPr/>
        </p:nvSpPr>
        <p:spPr>
          <a:xfrm>
            <a:off x="1607575" y="390100"/>
            <a:ext cx="718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Quicksand Medium"/>
                <a:ea typeface="Quicksand Medium"/>
                <a:cs typeface="Quicksand Medium"/>
                <a:sym typeface="Quicksand Medium"/>
              </a:rPr>
              <a:t>Existing Products</a:t>
            </a:r>
            <a:endParaRPr sz="2600">
              <a:solidFill>
                <a:schemeClr val="accent1"/>
              </a:solidFill>
              <a:latin typeface="Quicksand Medium"/>
              <a:ea typeface="Quicksand Medium"/>
              <a:cs typeface="Quicksand Medium"/>
              <a:sym typeface="Quicksand Medium"/>
            </a:endParaRPr>
          </a:p>
        </p:txBody>
      </p:sp>
      <p:pic>
        <p:nvPicPr>
          <p:cNvPr id="204" name="Google Shape;204;p33"/>
          <p:cNvPicPr preferRelativeResize="0"/>
          <p:nvPr/>
        </p:nvPicPr>
        <p:blipFill rotWithShape="1">
          <a:blip r:embed="rId3">
            <a:alphaModFix/>
          </a:blip>
          <a:srcRect b="0" l="4578" r="7878" t="13748"/>
          <a:stretch/>
        </p:blipFill>
        <p:spPr>
          <a:xfrm>
            <a:off x="1607624" y="1069625"/>
            <a:ext cx="3633500" cy="3579625"/>
          </a:xfrm>
          <a:prstGeom prst="rect">
            <a:avLst/>
          </a:prstGeom>
          <a:noFill/>
          <a:ln cap="flat" cmpd="sng" w="19050">
            <a:solidFill>
              <a:schemeClr val="dk2"/>
            </a:solidFill>
            <a:prstDash val="solid"/>
            <a:round/>
            <a:headEnd len="sm" w="sm" type="none"/>
            <a:tailEnd len="sm" w="sm" type="none"/>
          </a:ln>
        </p:spPr>
      </p:pic>
      <p:sp>
        <p:nvSpPr>
          <p:cNvPr id="205" name="Google Shape;205;p33"/>
          <p:cNvSpPr txBox="1"/>
          <p:nvPr/>
        </p:nvSpPr>
        <p:spPr>
          <a:xfrm>
            <a:off x="5705875" y="2243700"/>
            <a:ext cx="3084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Non-slip</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Wear resistant</a:t>
            </a:r>
            <a:endParaRPr sz="1800">
              <a:solidFill>
                <a:srgbClr val="272837"/>
              </a:solidFill>
              <a:latin typeface="Quicksand Medium"/>
              <a:ea typeface="Quicksand Medium"/>
              <a:cs typeface="Quicksand Medium"/>
              <a:sym typeface="Quicksand Medium"/>
            </a:endParaRPr>
          </a:p>
          <a:p>
            <a:pPr indent="-342900" lvl="0" marL="457200" rtl="0" algn="l">
              <a:spcBef>
                <a:spcPts val="0"/>
              </a:spcBef>
              <a:spcAft>
                <a:spcPts val="0"/>
              </a:spcAft>
              <a:buClr>
                <a:srgbClr val="272837"/>
              </a:buClr>
              <a:buSzPts val="1800"/>
              <a:buFont typeface="Quicksand Medium"/>
              <a:buChar char="●"/>
            </a:pPr>
            <a:r>
              <a:rPr lang="en" sz="1800">
                <a:solidFill>
                  <a:srgbClr val="272837"/>
                </a:solidFill>
                <a:latin typeface="Quicksand Medium"/>
                <a:ea typeface="Quicksand Medium"/>
                <a:cs typeface="Quicksand Medium"/>
                <a:sym typeface="Quicksand Medium"/>
              </a:rPr>
              <a:t>Reflective Tape</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8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800">
                <a:solidFill>
                  <a:srgbClr val="272837"/>
                </a:solidFill>
                <a:latin typeface="Quicksand Medium"/>
                <a:ea typeface="Quicksand Medium"/>
                <a:cs typeface="Quicksand Medium"/>
                <a:sym typeface="Quicksand Medium"/>
              </a:rPr>
              <a:t>	Price: ~700 INR</a:t>
            </a:r>
            <a:endParaRPr sz="1800">
              <a:solidFill>
                <a:srgbClr val="272837"/>
              </a:solidFill>
              <a:latin typeface="Quicksand Medium"/>
              <a:ea typeface="Quicksand Medium"/>
              <a:cs typeface="Quicksand Medium"/>
              <a:sym typeface="Quicksand Medium"/>
            </a:endParaRPr>
          </a:p>
        </p:txBody>
      </p:sp>
      <p:sp>
        <p:nvSpPr>
          <p:cNvPr id="206" name="Google Shape;206;p33"/>
          <p:cNvSpPr txBox="1"/>
          <p:nvPr/>
        </p:nvSpPr>
        <p:spPr>
          <a:xfrm>
            <a:off x="0" y="1066200"/>
            <a:ext cx="1371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Motivation</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Current Solutions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Why canes?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Market Analysis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Target Audience</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b="1" lang="en" sz="1100">
                <a:solidFill>
                  <a:srgbClr val="272837"/>
                </a:solidFill>
                <a:latin typeface="Quicksand"/>
                <a:ea typeface="Quicksand"/>
                <a:cs typeface="Quicksand"/>
                <a:sym typeface="Quicksand"/>
              </a:rPr>
              <a:t>Existing Products</a:t>
            </a:r>
            <a:endParaRPr b="1" sz="1100">
              <a:solidFill>
                <a:srgbClr val="272837"/>
              </a:solidFill>
              <a:latin typeface="Quicksand"/>
              <a:ea typeface="Quicksand"/>
              <a:cs typeface="Quicksand"/>
              <a:sym typeface="Quicksand"/>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Customer Discovery</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Our USP</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Sketches</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Budget</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t/>
            </a:r>
            <a:endParaRPr sz="1000">
              <a:solidFill>
                <a:srgbClr val="272837"/>
              </a:solidFill>
              <a:latin typeface="Quicksand Medium"/>
              <a:ea typeface="Quicksand Medium"/>
              <a:cs typeface="Quicksand Medium"/>
              <a:sym typeface="Quicksand Medium"/>
            </a:endParaRPr>
          </a:p>
          <a:p>
            <a:pPr indent="0" lvl="0" marL="0" rtl="0" algn="l">
              <a:spcBef>
                <a:spcPts val="0"/>
              </a:spcBef>
              <a:spcAft>
                <a:spcPts val="0"/>
              </a:spcAft>
              <a:buNone/>
            </a:pPr>
            <a:r>
              <a:rPr lang="en" sz="1000">
                <a:solidFill>
                  <a:srgbClr val="272837"/>
                </a:solidFill>
                <a:latin typeface="Quicksand Medium"/>
                <a:ea typeface="Quicksand Medium"/>
                <a:cs typeface="Quicksand Medium"/>
                <a:sym typeface="Quicksand Medium"/>
              </a:rPr>
              <a:t>Prototype &amp; Demo</a:t>
            </a:r>
            <a:endParaRPr sz="1000">
              <a:solidFill>
                <a:srgbClr val="272837"/>
              </a:solidFill>
              <a:latin typeface="Quicksand Medium"/>
              <a:ea typeface="Quicksand Medium"/>
              <a:cs typeface="Quicksand Medium"/>
              <a:sym typeface="Quicksand Medium"/>
            </a:endParaRPr>
          </a:p>
        </p:txBody>
      </p:sp>
      <p:sp>
        <p:nvSpPr>
          <p:cNvPr id="207" name="Google Shape;207;p33"/>
          <p:cNvSpPr txBox="1"/>
          <p:nvPr/>
        </p:nvSpPr>
        <p:spPr>
          <a:xfrm>
            <a:off x="1924375" y="46540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72837"/>
                </a:solidFill>
                <a:latin typeface="Quicksand Medium"/>
                <a:ea typeface="Quicksand Medium"/>
                <a:cs typeface="Quicksand Medium"/>
                <a:sym typeface="Quicksand Medium"/>
              </a:rPr>
              <a:t>White Cane</a:t>
            </a:r>
            <a:endParaRPr sz="1800">
              <a:solidFill>
                <a:srgbClr val="272837"/>
              </a:solidFill>
              <a:latin typeface="Quicksand Medium"/>
              <a:ea typeface="Quicksand Medium"/>
              <a:cs typeface="Quicksand Medium"/>
              <a:sym typeface="Quicksan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